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455" r:id="rId2"/>
    <p:sldId id="311" r:id="rId3"/>
    <p:sldId id="312" r:id="rId4"/>
    <p:sldId id="313" r:id="rId5"/>
    <p:sldId id="314" r:id="rId6"/>
    <p:sldId id="315" r:id="rId7"/>
    <p:sldId id="316" r:id="rId8"/>
    <p:sldId id="317" r:id="rId9"/>
    <p:sldId id="320" r:id="rId10"/>
    <p:sldId id="321" r:id="rId11"/>
    <p:sldId id="322" r:id="rId12"/>
    <p:sldId id="323" r:id="rId13"/>
    <p:sldId id="324" r:id="rId14"/>
    <p:sldId id="325" r:id="rId15"/>
    <p:sldId id="326" r:id="rId16"/>
    <p:sldId id="327" r:id="rId17"/>
    <p:sldId id="460" r:id="rId18"/>
    <p:sldId id="459" r:id="rId19"/>
    <p:sldId id="461" r:id="rId20"/>
    <p:sldId id="45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05AE"/>
    <a:srgbClr val="FFC000"/>
    <a:srgbClr val="00B050"/>
    <a:srgbClr val="C00000"/>
    <a:srgbClr val="F808E7"/>
    <a:srgbClr val="FFFFFF"/>
    <a:srgbClr val="ABDB77"/>
    <a:srgbClr val="000000"/>
    <a:srgbClr val="C4E59F"/>
    <a:srgbClr val="6DD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C058EA7B-37EA-4343-BAA1-222C6AE3037F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A64F05-4BD1-4B3B-ACCA-EDFC2A78F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40772" y="0"/>
            <a:ext cx="12600952" cy="685559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73CF920-28A1-01F3-CF43-64F84BCF79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2565886-4048-9F1B-6A37-33D852BD63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303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335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57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693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73130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543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0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36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57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43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227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04D46C-11A6-6CC5-867F-E8A208266838}"/>
              </a:ext>
            </a:extLst>
          </p:cNvPr>
          <p:cNvSpPr/>
          <p:nvPr userDrawn="1"/>
        </p:nvSpPr>
        <p:spPr>
          <a:xfrm>
            <a:off x="10004212" y="5195147"/>
            <a:ext cx="2192359" cy="1662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blue, fabric&#10;&#10;Description automatically generated">
            <a:extLst>
              <a:ext uri="{FF2B5EF4-FFF2-40B4-BE49-F238E27FC236}">
                <a16:creationId xmlns:a16="http://schemas.microsoft.com/office/drawing/2014/main" id="{AFB4CCE6-20EA-7CA9-581E-8B1160A29C0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72"/>
            <a:ext cx="12192000" cy="50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869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pPr algn="ctr"/>
            <a:r>
              <a:rPr lang="ru-RU" b="1" spc="0" dirty="0">
                <a:ln w="1270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ouTube Sans"/>
              </a:rPr>
              <a:t>Навантаження Моделів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164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Queue Live Coding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905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05B0D-1370-97D9-F4AF-BD87FB030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YouTube Sans"/>
              </a:rPr>
              <a:t>Assimp</a:t>
            </a:r>
            <a:r>
              <a:rPr lang="en-US" dirty="0">
                <a:latin typeface="YouTube Sans"/>
              </a:rPr>
              <a:t> – </a:t>
            </a:r>
            <a:r>
              <a:rPr lang="uk-UA" dirty="0">
                <a:latin typeface="YouTube Sans"/>
              </a:rPr>
              <a:t>Матеріали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8F8A1-6AA6-23EA-8234-56CC8863D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6245485" cy="4351337"/>
          </a:xfrm>
        </p:spPr>
        <p:txBody>
          <a:bodyPr/>
          <a:lstStyle/>
          <a:p>
            <a:r>
              <a:rPr lang="ru-RU" dirty="0">
                <a:latin typeface="YouTube Sans"/>
              </a:rPr>
              <a:t>Ми завантажили наші моделі, але </a:t>
            </a:r>
            <a:r>
              <a:rPr lang="uk-UA" dirty="0">
                <a:latin typeface="YouTube Sans"/>
              </a:rPr>
              <a:t>ми </a:t>
            </a:r>
            <a:r>
              <a:rPr lang="ru-RU" dirty="0">
                <a:latin typeface="YouTube Sans"/>
              </a:rPr>
              <a:t>ще використовуємо ту саму текстуру, яку створили у попередніх лекціях</a:t>
            </a:r>
            <a:endParaRPr lang="en-US" dirty="0">
              <a:latin typeface="YouTube Sans"/>
            </a:endParaRPr>
          </a:p>
          <a:p>
            <a:r>
              <a:rPr lang="uk-UA" dirty="0">
                <a:latin typeface="YouTube Sans"/>
              </a:rPr>
              <a:t>Файл якого ми навантажуємо має свою текстуру яку нам требра навантажити</a:t>
            </a:r>
            <a:endParaRPr lang="en-US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Для цього нам потрібно представити матеріали</a:t>
            </a:r>
            <a:endParaRPr lang="uk-UA" dirty="0">
              <a:latin typeface="YouTube Sans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91A85767-C745-3397-752B-59F5FAD00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969" y="1828800"/>
            <a:ext cx="2749506" cy="274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050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B7E4D-8097-D1A8-E57D-5F8589BCB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YouTube Sans"/>
              </a:rPr>
              <a:t>Assimp</a:t>
            </a:r>
            <a:r>
              <a:rPr lang="en-US" dirty="0">
                <a:latin typeface="YouTube Sans"/>
              </a:rPr>
              <a:t> – </a:t>
            </a:r>
            <a:r>
              <a:rPr lang="uk-UA" dirty="0">
                <a:latin typeface="YouTube Sans"/>
              </a:rPr>
              <a:t>Матеріали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58A0F-72F3-B031-D309-225CC7EB9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1"/>
            <a:ext cx="10071656" cy="1734410"/>
          </a:xfrm>
        </p:spPr>
        <p:txBody>
          <a:bodyPr>
            <a:normAutofit/>
          </a:bodyPr>
          <a:lstStyle/>
          <a:p>
            <a:r>
              <a:rPr lang="uk-UA" b="1" dirty="0">
                <a:latin typeface="YouTube Sans"/>
              </a:rPr>
              <a:t>Матеріали</a:t>
            </a:r>
            <a:r>
              <a:rPr lang="en-CA" b="1" dirty="0">
                <a:latin typeface="YouTube Sans"/>
              </a:rPr>
              <a:t>/</a:t>
            </a:r>
            <a:r>
              <a:rPr lang="en-US" b="1" dirty="0">
                <a:latin typeface="YouTube Sans"/>
              </a:rPr>
              <a:t>materials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пердставляють інформацію про те, як зображувати поверхню об</a:t>
            </a:r>
            <a:r>
              <a:rPr lang="en-CA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єкта</a:t>
            </a:r>
          </a:p>
          <a:p>
            <a:pPr lvl="1"/>
            <a:r>
              <a:rPr lang="ru-RU" dirty="0">
                <a:latin typeface="YouTube Sans"/>
              </a:rPr>
              <a:t>Це може бути інформація для моделювання взаємодії світла з матеріалом</a:t>
            </a:r>
            <a:endParaRPr lang="en-CA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Це можуть бути просто параметри до якоїсь там формули, яка обчислює кольори об’єкт</a:t>
            </a:r>
            <a:r>
              <a:rPr lang="uk-UA" dirty="0">
                <a:latin typeface="YouTube Sans"/>
              </a:rPr>
              <a:t>у</a:t>
            </a:r>
            <a:endParaRPr lang="en-CA" dirty="0">
              <a:latin typeface="YouTube Sans"/>
            </a:endParaRPr>
          </a:p>
          <a:p>
            <a:r>
              <a:rPr lang="ru-RU" dirty="0">
                <a:latin typeface="YouTube Sans"/>
              </a:rPr>
              <a:t>Наразі ми можемо просто завантажити </a:t>
            </a:r>
            <a:r>
              <a:rPr lang="uk-UA" b="1" dirty="0">
                <a:latin typeface="YouTube Sans"/>
              </a:rPr>
              <a:t>карту базового кольору</a:t>
            </a:r>
            <a:r>
              <a:rPr lang="en-CA" b="1" dirty="0">
                <a:latin typeface="YouTube Sans"/>
              </a:rPr>
              <a:t>/</a:t>
            </a:r>
            <a:r>
              <a:rPr lang="en-US" b="1" dirty="0">
                <a:latin typeface="YouTube Sans"/>
              </a:rPr>
              <a:t>diffuse map</a:t>
            </a:r>
            <a:r>
              <a:rPr lang="ru-RU" dirty="0">
                <a:latin typeface="YouTube Sans"/>
              </a:rPr>
              <a:t> наших матеріалів, яка зберігає колір </a:t>
            </a:r>
            <a:r>
              <a:rPr lang="uk-UA" dirty="0">
                <a:latin typeface="YouTube Sans"/>
              </a:rPr>
              <a:t>об</a:t>
            </a:r>
            <a:r>
              <a:rPr lang="en-CA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єкту</a:t>
            </a:r>
          </a:p>
          <a:p>
            <a:endParaRPr lang="en-US" dirty="0">
              <a:latin typeface="YouTube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70801D-D414-2041-E8AD-078C9B3D857B}"/>
              </a:ext>
            </a:extLst>
          </p:cNvPr>
          <p:cNvSpPr txBox="1"/>
          <p:nvPr/>
        </p:nvSpPr>
        <p:spPr>
          <a:xfrm>
            <a:off x="4359623" y="3649907"/>
            <a:ext cx="2200459" cy="120032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err="1">
                <a:latin typeface="Consolas" panose="020B0609020204030204" pitchFamily="49" charset="0"/>
              </a:rPr>
              <a:t>aiScene</a:t>
            </a:r>
            <a:endParaRPr lang="en-US" b="1" u="sng" dirty="0">
              <a:latin typeface="Consolas" panose="020B0609020204030204" pitchFamily="49" charset="0"/>
            </a:endParaRPr>
          </a:p>
          <a:p>
            <a:pPr algn="ctr"/>
            <a:r>
              <a:rPr lang="en-US" dirty="0" err="1">
                <a:latin typeface="Consolas" panose="020B0609020204030204" pitchFamily="49" charset="0"/>
              </a:rPr>
              <a:t>mRootNode</a:t>
            </a:r>
            <a:endParaRPr lang="en-US" dirty="0">
              <a:latin typeface="Consolas" panose="020B0609020204030204" pitchFamily="49" charset="0"/>
            </a:endParaRPr>
          </a:p>
          <a:p>
            <a:pPr algn="ctr"/>
            <a:r>
              <a:rPr lang="en-US" dirty="0" err="1">
                <a:latin typeface="Consolas" panose="020B0609020204030204" pitchFamily="49" charset="0"/>
              </a:rPr>
              <a:t>mMeshes</a:t>
            </a:r>
            <a:r>
              <a:rPr lang="en-US" dirty="0">
                <a:latin typeface="Consolas" panose="020B0609020204030204" pitchFamily="49" charset="0"/>
              </a:rPr>
              <a:t>*</a:t>
            </a:r>
          </a:p>
          <a:p>
            <a:pPr algn="ctr"/>
            <a:r>
              <a:rPr lang="en-US" dirty="0" err="1">
                <a:latin typeface="Consolas" panose="020B0609020204030204" pitchFamily="49" charset="0"/>
              </a:rPr>
              <a:t>mMaterials</a:t>
            </a:r>
            <a:r>
              <a:rPr lang="en-US" dirty="0">
                <a:latin typeface="Consolas" panose="020B0609020204030204" pitchFamily="49" charset="0"/>
              </a:rPr>
              <a:t>*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39E43D-F3C2-DEFF-9A50-AC9AFFCADEC6}"/>
              </a:ext>
            </a:extLst>
          </p:cNvPr>
          <p:cNvSpPr txBox="1"/>
          <p:nvPr/>
        </p:nvSpPr>
        <p:spPr>
          <a:xfrm>
            <a:off x="7630815" y="5184892"/>
            <a:ext cx="2200459" cy="147732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uk-UA" dirty="0">
              <a:latin typeface="Consolas" panose="020B0609020204030204" pitchFamily="49" charset="0"/>
            </a:endParaRPr>
          </a:p>
          <a:p>
            <a:pPr algn="ctr"/>
            <a:endParaRPr lang="uk-UA" dirty="0">
              <a:latin typeface="Consolas" panose="020B0609020204030204" pitchFamily="49" charset="0"/>
            </a:endParaRPr>
          </a:p>
          <a:p>
            <a:pPr algn="ctr"/>
            <a:endParaRPr lang="uk-UA" dirty="0">
              <a:latin typeface="Consolas" panose="020B0609020204030204" pitchFamily="49" charset="0"/>
            </a:endParaRPr>
          </a:p>
          <a:p>
            <a:pPr algn="ctr"/>
            <a:endParaRPr lang="uk-UA" dirty="0">
              <a:latin typeface="Consolas" panose="020B0609020204030204" pitchFamily="49" charset="0"/>
            </a:endParaRPr>
          </a:p>
          <a:p>
            <a:pPr algn="ctr"/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3DFA8C-3051-7D4F-7710-933FBE203CAF}"/>
              </a:ext>
            </a:extLst>
          </p:cNvPr>
          <p:cNvSpPr txBox="1"/>
          <p:nvPr/>
        </p:nvSpPr>
        <p:spPr>
          <a:xfrm>
            <a:off x="1261872" y="4853279"/>
            <a:ext cx="2200459" cy="64633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err="1">
                <a:latin typeface="Consolas" panose="020B0609020204030204" pitchFamily="49" charset="0"/>
              </a:rPr>
              <a:t>aiMaterial</a:t>
            </a:r>
            <a:endParaRPr lang="en-US" b="1" u="sng" dirty="0">
              <a:latin typeface="Consolas" panose="020B0609020204030204" pitchFamily="49" charset="0"/>
            </a:endParaRPr>
          </a:p>
          <a:p>
            <a:pPr algn="ctr"/>
            <a:r>
              <a:rPr lang="en-US" dirty="0" err="1">
                <a:latin typeface="Consolas" panose="020B0609020204030204" pitchFamily="49" charset="0"/>
              </a:rPr>
              <a:t>mProperties</a:t>
            </a:r>
            <a:r>
              <a:rPr lang="en-US" dirty="0">
                <a:latin typeface="Consolas" panose="020B0609020204030204" pitchFamily="49" charset="0"/>
              </a:rPr>
              <a:t>*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B893AA-2668-EA8F-18CE-0F1B4DAE1DD6}"/>
              </a:ext>
            </a:extLst>
          </p:cNvPr>
          <p:cNvCxnSpPr>
            <a:cxnSpLocks/>
          </p:cNvCxnSpPr>
          <p:nvPr/>
        </p:nvCxnSpPr>
        <p:spPr>
          <a:xfrm flipH="1">
            <a:off x="2362102" y="4675332"/>
            <a:ext cx="2327885" cy="1779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207A9A7-1215-590C-E871-023A4BA42673}"/>
              </a:ext>
            </a:extLst>
          </p:cNvPr>
          <p:cNvSpPr txBox="1"/>
          <p:nvPr/>
        </p:nvSpPr>
        <p:spPr>
          <a:xfrm>
            <a:off x="3787386" y="5079345"/>
            <a:ext cx="2824124" cy="1200329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Масив властивостей, одним із яких є шлях до файлу текстури</a:t>
            </a:r>
            <a:r>
              <a:rPr lang="en-CA" dirty="0">
                <a:solidFill>
                  <a:schemeClr val="bg1"/>
                </a:solidFill>
                <a:latin typeface="YouTube Sans"/>
              </a:rPr>
              <a:t> 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базового кольору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9CCA44-6872-E442-8F9E-9EE34F186D7F}"/>
              </a:ext>
            </a:extLst>
          </p:cNvPr>
          <p:cNvSpPr/>
          <p:nvPr/>
        </p:nvSpPr>
        <p:spPr>
          <a:xfrm>
            <a:off x="1527933" y="5156036"/>
            <a:ext cx="1651819" cy="34357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324556-6403-8554-6DC8-AD4C193A870B}"/>
              </a:ext>
            </a:extLst>
          </p:cNvPr>
          <p:cNvSpPr txBox="1"/>
          <p:nvPr/>
        </p:nvSpPr>
        <p:spPr>
          <a:xfrm>
            <a:off x="7468583" y="5047661"/>
            <a:ext cx="2200459" cy="147732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uk-UA" dirty="0">
              <a:latin typeface="Consolas" panose="020B0609020204030204" pitchFamily="49" charset="0"/>
            </a:endParaRPr>
          </a:p>
          <a:p>
            <a:pPr algn="ctr"/>
            <a:endParaRPr lang="uk-UA" dirty="0">
              <a:latin typeface="Consolas" panose="020B0609020204030204" pitchFamily="49" charset="0"/>
            </a:endParaRPr>
          </a:p>
          <a:p>
            <a:pPr algn="ctr"/>
            <a:endParaRPr lang="uk-UA" dirty="0">
              <a:latin typeface="Consolas" panose="020B0609020204030204" pitchFamily="49" charset="0"/>
            </a:endParaRPr>
          </a:p>
          <a:p>
            <a:pPr algn="ctr"/>
            <a:endParaRPr lang="uk-UA" dirty="0">
              <a:latin typeface="Consolas" panose="020B0609020204030204" pitchFamily="49" charset="0"/>
            </a:endParaRPr>
          </a:p>
          <a:p>
            <a:pPr algn="ctr"/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7133AC-B6CE-79CF-4107-D57C6CE65D98}"/>
              </a:ext>
            </a:extLst>
          </p:cNvPr>
          <p:cNvSpPr txBox="1"/>
          <p:nvPr/>
        </p:nvSpPr>
        <p:spPr>
          <a:xfrm>
            <a:off x="7306351" y="4892967"/>
            <a:ext cx="2200459" cy="147732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err="1">
                <a:latin typeface="Consolas" panose="020B0609020204030204" pitchFamily="49" charset="0"/>
              </a:rPr>
              <a:t>aiMesh</a:t>
            </a:r>
            <a:endParaRPr lang="en-US" b="1" u="sng" dirty="0">
              <a:latin typeface="Consolas" panose="020B0609020204030204" pitchFamily="49" charset="0"/>
            </a:endParaRPr>
          </a:p>
          <a:p>
            <a:pPr algn="ctr"/>
            <a:r>
              <a:rPr lang="en-US" dirty="0" err="1">
                <a:latin typeface="Consolas" panose="020B0609020204030204" pitchFamily="49" charset="0"/>
              </a:rPr>
              <a:t>mVertices</a:t>
            </a:r>
            <a:r>
              <a:rPr lang="en-US" dirty="0">
                <a:latin typeface="Consolas" panose="020B0609020204030204" pitchFamily="49" charset="0"/>
              </a:rPr>
              <a:t>*</a:t>
            </a:r>
          </a:p>
          <a:p>
            <a:pPr algn="ctr"/>
            <a:r>
              <a:rPr lang="en-US" dirty="0" err="1">
                <a:latin typeface="Consolas" panose="020B0609020204030204" pitchFamily="49" charset="0"/>
              </a:rPr>
              <a:t>mTextureCoords</a:t>
            </a:r>
            <a:r>
              <a:rPr lang="en-US" dirty="0">
                <a:latin typeface="Consolas" panose="020B0609020204030204" pitchFamily="49" charset="0"/>
              </a:rPr>
              <a:t>*</a:t>
            </a:r>
          </a:p>
          <a:p>
            <a:pPr algn="ctr"/>
            <a:r>
              <a:rPr lang="en-US" dirty="0" err="1">
                <a:latin typeface="Consolas" panose="020B0609020204030204" pitchFamily="49" charset="0"/>
              </a:rPr>
              <a:t>mFaces</a:t>
            </a:r>
            <a:r>
              <a:rPr lang="en-US" dirty="0">
                <a:latin typeface="Consolas" panose="020B0609020204030204" pitchFamily="49" charset="0"/>
              </a:rPr>
              <a:t>*</a:t>
            </a:r>
          </a:p>
          <a:p>
            <a:pPr algn="ctr"/>
            <a:r>
              <a:rPr lang="en-US" dirty="0" err="1">
                <a:latin typeface="Consolas" panose="020B0609020204030204" pitchFamily="49" charset="0"/>
              </a:rPr>
              <a:t>mMaterialIndex</a:t>
            </a:r>
            <a:endParaRPr lang="en-US" dirty="0">
              <a:latin typeface="Consolas" panose="020B0609020204030204" pitchFamily="49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118A478-840F-BD81-8BED-BBA731D623EB}"/>
              </a:ext>
            </a:extLst>
          </p:cNvPr>
          <p:cNvCxnSpPr>
            <a:cxnSpLocks/>
          </p:cNvCxnSpPr>
          <p:nvPr/>
        </p:nvCxnSpPr>
        <p:spPr>
          <a:xfrm>
            <a:off x="5981946" y="4395019"/>
            <a:ext cx="2424635" cy="4979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A1DA239-CB37-7EB1-8C2C-864B22F69FBE}"/>
              </a:ext>
            </a:extLst>
          </p:cNvPr>
          <p:cNvSpPr/>
          <p:nvPr/>
        </p:nvSpPr>
        <p:spPr>
          <a:xfrm>
            <a:off x="7468583" y="6016752"/>
            <a:ext cx="1885729" cy="35354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9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  <p:bldP spid="15" grpId="0" animBg="1"/>
      <p:bldP spid="16" grpId="0" animBg="1"/>
      <p:bldP spid="18" grpId="0" animBg="1"/>
      <p:bldP spid="19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78A25-2574-4E49-8069-B37731C1E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YouTube Sans"/>
              </a:rPr>
              <a:t>Assimp</a:t>
            </a:r>
            <a:r>
              <a:rPr lang="en-US" dirty="0">
                <a:latin typeface="YouTube Sans"/>
              </a:rPr>
              <a:t> – </a:t>
            </a:r>
            <a:r>
              <a:rPr lang="uk-UA" dirty="0">
                <a:latin typeface="YouTube Sans"/>
              </a:rPr>
              <a:t>Матеріали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10710-B9DB-B6C8-FB1B-07754B43B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3675888" cy="4351337"/>
          </a:xfrm>
        </p:spPr>
        <p:txBody>
          <a:bodyPr>
            <a:normAutofit/>
          </a:bodyPr>
          <a:lstStyle/>
          <a:p>
            <a:r>
              <a:rPr lang="ru-RU" dirty="0">
                <a:latin typeface="YouTube Sans"/>
              </a:rPr>
              <a:t>Не кожен матеріал має </a:t>
            </a:r>
            <a:r>
              <a:rPr lang="en-CA" dirty="0">
                <a:latin typeface="YouTube Sans"/>
              </a:rPr>
              <a:t>diffuse</a:t>
            </a:r>
            <a:r>
              <a:rPr lang="ru-RU" dirty="0">
                <a:latin typeface="YouTube Sans"/>
              </a:rPr>
              <a:t> текстуру, але для наших цілей ми оброблятимемо лише матеріали, які її мають </a:t>
            </a:r>
          </a:p>
          <a:p>
            <a:r>
              <a:rPr lang="ru-RU" dirty="0">
                <a:latin typeface="YouTube Sans"/>
              </a:rPr>
              <a:t>Ми можемо додати до моделі список текстур, і кожна сітка </a:t>
            </a:r>
            <a:r>
              <a:rPr lang="uk-UA" dirty="0">
                <a:latin typeface="YouTube Sans"/>
              </a:rPr>
              <a:t>зберігає індекс до</a:t>
            </a:r>
            <a:r>
              <a:rPr lang="ru-RU" dirty="0">
                <a:latin typeface="YouTube Sans"/>
              </a:rPr>
              <a:t> текстури, який відповідає її матеріалу</a:t>
            </a:r>
            <a:endParaRPr lang="en-US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Під час рендерингу ми використовуємо текстуру сітки</a:t>
            </a:r>
            <a:endParaRPr lang="uk-UA" dirty="0">
              <a:latin typeface="YouTube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FB891D-802A-46E2-DA85-AF6C75559EAE}"/>
              </a:ext>
            </a:extLst>
          </p:cNvPr>
          <p:cNvSpPr txBox="1"/>
          <p:nvPr/>
        </p:nvSpPr>
        <p:spPr>
          <a:xfrm>
            <a:off x="7538670" y="1495095"/>
            <a:ext cx="2200459" cy="147732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latin typeface="Consolas" panose="020B0609020204030204" pitchFamily="49" charset="0"/>
              </a:rPr>
              <a:t>Model</a:t>
            </a:r>
          </a:p>
          <a:p>
            <a:pPr algn="ctr"/>
            <a:r>
              <a:rPr lang="en-US" dirty="0" err="1">
                <a:latin typeface="Consolas" panose="020B0609020204030204" pitchFamily="49" charset="0"/>
              </a:rPr>
              <a:t>NumMeshes</a:t>
            </a:r>
            <a:endParaRPr lang="en-US" dirty="0">
              <a:latin typeface="Consolas" panose="020B0609020204030204" pitchFamily="49" charset="0"/>
            </a:endParaRPr>
          </a:p>
          <a:p>
            <a:pPr algn="ctr"/>
            <a:r>
              <a:rPr lang="en-US" dirty="0">
                <a:latin typeface="Consolas" panose="020B0609020204030204" pitchFamily="49" charset="0"/>
              </a:rPr>
              <a:t>Meshes*</a:t>
            </a:r>
          </a:p>
          <a:p>
            <a:pPr algn="ctr"/>
            <a:r>
              <a:rPr lang="en-US" dirty="0" err="1">
                <a:latin typeface="Consolas" panose="020B0609020204030204" pitchFamily="49" charset="0"/>
              </a:rPr>
              <a:t>NumTextures</a:t>
            </a:r>
            <a:endParaRPr lang="en-US" dirty="0">
              <a:latin typeface="Consolas" panose="020B0609020204030204" pitchFamily="49" charset="0"/>
            </a:endParaRPr>
          </a:p>
          <a:p>
            <a:pPr algn="ctr"/>
            <a:r>
              <a:rPr lang="en-US" dirty="0">
                <a:latin typeface="Consolas" panose="020B0609020204030204" pitchFamily="49" charset="0"/>
              </a:rPr>
              <a:t>Textures*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D92069-EB1E-7954-C579-AE86E56D6CE1}"/>
              </a:ext>
            </a:extLst>
          </p:cNvPr>
          <p:cNvSpPr txBox="1"/>
          <p:nvPr/>
        </p:nvSpPr>
        <p:spPr>
          <a:xfrm>
            <a:off x="6147338" y="3590094"/>
            <a:ext cx="2200459" cy="120032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uk-UA" dirty="0">
              <a:latin typeface="Consolas" panose="020B0609020204030204" pitchFamily="49" charset="0"/>
            </a:endParaRPr>
          </a:p>
          <a:p>
            <a:pPr algn="ctr"/>
            <a:endParaRPr lang="uk-UA" dirty="0">
              <a:latin typeface="Consolas" panose="020B0609020204030204" pitchFamily="49" charset="0"/>
            </a:endParaRPr>
          </a:p>
          <a:p>
            <a:pPr algn="ctr"/>
            <a:endParaRPr lang="uk-UA" dirty="0">
              <a:latin typeface="Consolas" panose="020B0609020204030204" pitchFamily="49" charset="0"/>
            </a:endParaRPr>
          </a:p>
          <a:p>
            <a:pPr algn="ctr"/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B9A71A-5C4A-0E46-D177-47A8DBB3B20E}"/>
              </a:ext>
            </a:extLst>
          </p:cNvPr>
          <p:cNvSpPr txBox="1"/>
          <p:nvPr/>
        </p:nvSpPr>
        <p:spPr>
          <a:xfrm>
            <a:off x="9382641" y="3603415"/>
            <a:ext cx="2200459" cy="120032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uk-UA" dirty="0">
              <a:latin typeface="Consolas" panose="020B0609020204030204" pitchFamily="49" charset="0"/>
            </a:endParaRPr>
          </a:p>
          <a:p>
            <a:pPr algn="ctr"/>
            <a:endParaRPr lang="uk-UA" dirty="0">
              <a:latin typeface="Consolas" panose="020B0609020204030204" pitchFamily="49" charset="0"/>
            </a:endParaRPr>
          </a:p>
          <a:p>
            <a:pPr algn="ctr"/>
            <a:endParaRPr lang="uk-UA" dirty="0">
              <a:latin typeface="Consolas" panose="020B0609020204030204" pitchFamily="49" charset="0"/>
            </a:endParaRPr>
          </a:p>
          <a:p>
            <a:pPr algn="ctr"/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D42185-1057-947A-E949-DDBBC9AB61A6}"/>
              </a:ext>
            </a:extLst>
          </p:cNvPr>
          <p:cNvSpPr txBox="1"/>
          <p:nvPr/>
        </p:nvSpPr>
        <p:spPr>
          <a:xfrm>
            <a:off x="9251870" y="3492024"/>
            <a:ext cx="2200459" cy="120032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uk-UA" dirty="0">
              <a:latin typeface="Consolas" panose="020B0609020204030204" pitchFamily="49" charset="0"/>
            </a:endParaRPr>
          </a:p>
          <a:p>
            <a:pPr algn="ctr"/>
            <a:endParaRPr lang="uk-UA" dirty="0">
              <a:latin typeface="Consolas" panose="020B0609020204030204" pitchFamily="49" charset="0"/>
            </a:endParaRPr>
          </a:p>
          <a:p>
            <a:pPr algn="ctr"/>
            <a:endParaRPr lang="uk-UA" dirty="0">
              <a:latin typeface="Consolas" panose="020B0609020204030204" pitchFamily="49" charset="0"/>
            </a:endParaRPr>
          </a:p>
          <a:p>
            <a:pPr algn="ctr"/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4332F4-C1EC-399A-CB9C-95E8AD7B8BD3}"/>
              </a:ext>
            </a:extLst>
          </p:cNvPr>
          <p:cNvSpPr txBox="1"/>
          <p:nvPr/>
        </p:nvSpPr>
        <p:spPr>
          <a:xfrm>
            <a:off x="9121099" y="3343614"/>
            <a:ext cx="2200459" cy="120032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latin typeface="Consolas" panose="020B0609020204030204" pitchFamily="49" charset="0"/>
              </a:rPr>
              <a:t>Mesh</a:t>
            </a:r>
          </a:p>
          <a:p>
            <a:pPr algn="ctr"/>
            <a:r>
              <a:rPr lang="en-US" dirty="0">
                <a:latin typeface="Consolas" panose="020B0609020204030204" pitchFamily="49" charset="0"/>
              </a:rPr>
              <a:t>Vertices*</a:t>
            </a:r>
          </a:p>
          <a:p>
            <a:pPr algn="ctr"/>
            <a:r>
              <a:rPr lang="en-US" dirty="0">
                <a:latin typeface="Consolas" panose="020B0609020204030204" pitchFamily="49" charset="0"/>
              </a:rPr>
              <a:t>Indices*</a:t>
            </a:r>
          </a:p>
          <a:p>
            <a:pPr algn="ctr"/>
            <a:r>
              <a:rPr lang="en-US" dirty="0" err="1">
                <a:latin typeface="Consolas" panose="020B0609020204030204" pitchFamily="49" charset="0"/>
              </a:rPr>
              <a:t>TextureId</a:t>
            </a:r>
            <a:endParaRPr lang="en-US" dirty="0">
              <a:latin typeface="Consolas" panose="020B0609020204030204" pitchFamily="49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3403373-2B02-A265-497F-EDDAC42252B1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9121099" y="2233749"/>
            <a:ext cx="1100230" cy="11098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20B35B1-C5AA-4999-F85E-AF62D5854E8F}"/>
              </a:ext>
            </a:extLst>
          </p:cNvPr>
          <p:cNvSpPr txBox="1"/>
          <p:nvPr/>
        </p:nvSpPr>
        <p:spPr>
          <a:xfrm>
            <a:off x="6016567" y="3489710"/>
            <a:ext cx="2200459" cy="120032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uk-UA" dirty="0">
              <a:latin typeface="Consolas" panose="020B0609020204030204" pitchFamily="49" charset="0"/>
            </a:endParaRPr>
          </a:p>
          <a:p>
            <a:pPr algn="ctr"/>
            <a:endParaRPr lang="uk-UA" dirty="0">
              <a:latin typeface="Consolas" panose="020B0609020204030204" pitchFamily="49" charset="0"/>
            </a:endParaRPr>
          </a:p>
          <a:p>
            <a:pPr algn="ctr"/>
            <a:endParaRPr lang="uk-UA" dirty="0">
              <a:latin typeface="Consolas" panose="020B0609020204030204" pitchFamily="49" charset="0"/>
            </a:endParaRPr>
          </a:p>
          <a:p>
            <a:pPr algn="ctr"/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37BA0E-3976-D515-3061-CE6AF5DFD8A7}"/>
              </a:ext>
            </a:extLst>
          </p:cNvPr>
          <p:cNvSpPr txBox="1"/>
          <p:nvPr/>
        </p:nvSpPr>
        <p:spPr>
          <a:xfrm>
            <a:off x="5885796" y="3343614"/>
            <a:ext cx="2200459" cy="120032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latin typeface="Consolas" panose="020B0609020204030204" pitchFamily="49" charset="0"/>
              </a:rPr>
              <a:t>Texture</a:t>
            </a:r>
          </a:p>
          <a:p>
            <a:pPr algn="ctr"/>
            <a:r>
              <a:rPr lang="en-US" dirty="0">
                <a:latin typeface="Consolas" panose="020B0609020204030204" pitchFamily="49" charset="0"/>
              </a:rPr>
              <a:t>Width</a:t>
            </a:r>
          </a:p>
          <a:p>
            <a:pPr algn="ctr"/>
            <a:r>
              <a:rPr lang="en-US" dirty="0">
                <a:latin typeface="Consolas" panose="020B0609020204030204" pitchFamily="49" charset="0"/>
              </a:rPr>
              <a:t>Height</a:t>
            </a:r>
          </a:p>
          <a:p>
            <a:pPr algn="ctr"/>
            <a:r>
              <a:rPr lang="en-US" dirty="0" err="1">
                <a:latin typeface="Consolas" panose="020B0609020204030204" pitchFamily="49" charset="0"/>
              </a:rPr>
              <a:t>Texels</a:t>
            </a:r>
            <a:r>
              <a:rPr lang="en-US" dirty="0">
                <a:latin typeface="Consolas" panose="020B0609020204030204" pitchFamily="49" charset="0"/>
              </a:rPr>
              <a:t>*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D279DF5-B873-F7F9-2E46-DD7AC93D1A97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6986026" y="2534194"/>
            <a:ext cx="951837" cy="8094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524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C7C06-CE9B-6A20-EBB6-CDD5BD1B1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ouTube Sans"/>
              </a:rPr>
              <a:t>STB – </a:t>
            </a:r>
            <a:r>
              <a:rPr lang="uk-UA" dirty="0">
                <a:latin typeface="YouTube Sans"/>
              </a:rPr>
              <a:t>Навантаження Текстур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11400-B388-F8FF-FA02-8A2F49776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6296609" cy="4351337"/>
          </a:xfrm>
        </p:spPr>
        <p:txBody>
          <a:bodyPr/>
          <a:lstStyle/>
          <a:p>
            <a:r>
              <a:rPr lang="uk-UA" dirty="0">
                <a:latin typeface="YouTube Sans"/>
              </a:rPr>
              <a:t>Але як нам навантажити текстуру від файла</a:t>
            </a:r>
            <a:r>
              <a:rPr lang="en-CA" dirty="0">
                <a:latin typeface="YouTube Sans"/>
              </a:rPr>
              <a:t>?</a:t>
            </a:r>
          </a:p>
          <a:p>
            <a:pPr lvl="1"/>
            <a:r>
              <a:rPr lang="uk-UA" dirty="0">
                <a:latin typeface="YouTube Sans"/>
              </a:rPr>
              <a:t>Бібліотека </a:t>
            </a:r>
            <a:r>
              <a:rPr lang="en-CA" dirty="0" err="1">
                <a:latin typeface="YouTube Sans"/>
              </a:rPr>
              <a:t>Assimp</a:t>
            </a:r>
            <a:r>
              <a:rPr lang="uk-UA" dirty="0">
                <a:latin typeface="YouTube Sans"/>
              </a:rPr>
              <a:t> не має функції щоби читати графічні формати</a:t>
            </a:r>
            <a:r>
              <a:rPr lang="en-CA" dirty="0">
                <a:latin typeface="YouTube Sans"/>
              </a:rPr>
              <a:t>/</a:t>
            </a:r>
            <a:r>
              <a:rPr lang="uk-UA" dirty="0">
                <a:latin typeface="YouTube Sans"/>
              </a:rPr>
              <a:t>файли </a:t>
            </a:r>
            <a:endParaRPr lang="en-US" dirty="0">
              <a:latin typeface="YouTube Sans"/>
            </a:endParaRPr>
          </a:p>
          <a:p>
            <a:r>
              <a:rPr lang="ru-RU" dirty="0">
                <a:latin typeface="YouTube Sans"/>
              </a:rPr>
              <a:t>Ми можемо написати завантажувач BMP/PNG/JPG, хоча завантаження деяких форматів текстур може бути дещо складним</a:t>
            </a:r>
            <a:endParaRPr lang="en-CA" dirty="0">
              <a:latin typeface="YouTube Sans"/>
            </a:endParaRPr>
          </a:p>
          <a:p>
            <a:r>
              <a:rPr lang="ru-RU" dirty="0">
                <a:latin typeface="YouTube Sans"/>
              </a:rPr>
              <a:t>Замість цього ми будемо використовувати бібліотеку </a:t>
            </a:r>
            <a:r>
              <a:rPr lang="en-US" dirty="0" err="1">
                <a:latin typeface="Consolas" panose="020B0609020204030204" pitchFamily="49" charset="0"/>
              </a:rPr>
              <a:t>stb_image</a:t>
            </a:r>
            <a:r>
              <a:rPr lang="en-US" dirty="0"/>
              <a:t> </a:t>
            </a:r>
            <a:endParaRPr lang="uk-UA" dirty="0">
              <a:latin typeface="YouTube Sans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stb</a:t>
            </a:r>
            <a:r>
              <a:rPr lang="ru-RU" dirty="0">
                <a:latin typeface="Consolas" panose="020B0609020204030204" pitchFamily="49" charset="0"/>
              </a:rPr>
              <a:t> — </a:t>
            </a:r>
            <a:r>
              <a:rPr lang="ru-RU" dirty="0">
                <a:latin typeface="YouTube Sans"/>
              </a:rPr>
              <a:t>це колекція бібліотек (1 </a:t>
            </a:r>
            <a:r>
              <a:rPr lang="uk-UA" dirty="0">
                <a:latin typeface="YouTube Sans"/>
              </a:rPr>
              <a:t>заголовний файл у кожні бібліотеці)</a:t>
            </a:r>
            <a:r>
              <a:rPr lang="ru-RU" dirty="0">
                <a:latin typeface="YouTube Sans"/>
              </a:rPr>
              <a:t> для різних функціональних можливостей</a:t>
            </a:r>
            <a:endParaRPr lang="en-CA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Я</a:t>
            </a:r>
            <a:r>
              <a:rPr lang="ru-RU" dirty="0">
                <a:latin typeface="YouTube Sans"/>
              </a:rPr>
              <a:t> пропоную вам їх перевірити!</a:t>
            </a:r>
            <a:endParaRPr lang="uk-UA" dirty="0">
              <a:latin typeface="YouTube Sans"/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FDDCD2B-6632-4C03-FB67-FEF066244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444" y="773431"/>
            <a:ext cx="1656954" cy="451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0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C7C06-CE9B-6A20-EBB6-CDD5BD1B1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ouTube Sans"/>
              </a:rPr>
              <a:t>STB – </a:t>
            </a:r>
            <a:r>
              <a:rPr lang="uk-UA" dirty="0">
                <a:latin typeface="YouTube Sans"/>
              </a:rPr>
              <a:t>Навантаження Текстур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11400-B388-F8FF-FA02-8A2F49776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Щоб завантажити зображення за допомогою </a:t>
            </a:r>
            <a:r>
              <a:rPr lang="en-US" dirty="0" err="1">
                <a:latin typeface="Consolas" panose="020B0609020204030204" pitchFamily="49" charset="0"/>
              </a:rPr>
              <a:t>stb_image</a:t>
            </a:r>
            <a:r>
              <a:rPr lang="en-CA" dirty="0">
                <a:latin typeface="YouTube Sans"/>
              </a:rPr>
              <a:t>, </a:t>
            </a:r>
            <a:r>
              <a:rPr lang="uk-UA" dirty="0">
                <a:latin typeface="YouTube Sans"/>
              </a:rPr>
              <a:t>ми можемо викликати </a:t>
            </a:r>
            <a:r>
              <a:rPr lang="en-CA" dirty="0" err="1">
                <a:latin typeface="Consolas" panose="020B0609020204030204" pitchFamily="49" charset="0"/>
              </a:rPr>
              <a:t>stbi_load</a:t>
            </a:r>
            <a:r>
              <a:rPr lang="en-CA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або </a:t>
            </a:r>
            <a:r>
              <a:rPr lang="en-CA" dirty="0" err="1">
                <a:latin typeface="Consolas" panose="020B0609020204030204" pitchFamily="49" charset="0"/>
              </a:rPr>
              <a:t>stbf_load</a:t>
            </a:r>
            <a:endParaRPr lang="uk-UA" dirty="0">
              <a:latin typeface="Consolas" panose="020B0609020204030204" pitchFamily="49" charset="0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stbi_load</a:t>
            </a:r>
            <a:r>
              <a:rPr lang="en-CA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п</a:t>
            </a:r>
            <a:r>
              <a:rPr lang="ru-RU" dirty="0">
                <a:latin typeface="YouTube Sans"/>
              </a:rPr>
              <a:t>ризначений для зображень </a:t>
            </a:r>
            <a:r>
              <a:rPr lang="uk-UA" dirty="0">
                <a:latin typeface="YouTube Sans"/>
              </a:rPr>
              <a:t>зі</a:t>
            </a:r>
            <a:r>
              <a:rPr lang="ru-RU" dirty="0">
                <a:latin typeface="YouTube Sans"/>
              </a:rPr>
              <a:t> цілими значеннями пікселів 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stbf_load</a:t>
            </a:r>
            <a:r>
              <a:rPr lang="uk-UA" dirty="0">
                <a:latin typeface="YouTube Sans"/>
              </a:rPr>
              <a:t> п</a:t>
            </a:r>
            <a:r>
              <a:rPr lang="ru-RU" dirty="0">
                <a:latin typeface="YouTube Sans"/>
              </a:rPr>
              <a:t>ризначений для зображень із значеннями </a:t>
            </a:r>
            <a:r>
              <a:rPr lang="uk-UA" dirty="0">
                <a:latin typeface="YouTube Sans"/>
              </a:rPr>
              <a:t>типу</a:t>
            </a:r>
            <a:r>
              <a:rPr lang="ru-RU" dirty="0">
                <a:latin typeface="YouTube Sans"/>
              </a:rPr>
              <a:t> </a:t>
            </a:r>
            <a:r>
              <a:rPr lang="en-CA" dirty="0">
                <a:latin typeface="YouTube Sans"/>
              </a:rPr>
              <a:t>float </a:t>
            </a:r>
            <a:r>
              <a:rPr lang="ru-RU" dirty="0">
                <a:latin typeface="YouTube Sans"/>
              </a:rPr>
              <a:t>для кожного колірного каналу</a:t>
            </a:r>
          </a:p>
          <a:p>
            <a:r>
              <a:rPr lang="ru-RU" dirty="0">
                <a:latin typeface="YouTube Sans"/>
              </a:rPr>
              <a:t>Для моделей, які ми будемо завантажувати, ми можемо викликати </a:t>
            </a:r>
            <a:r>
              <a:rPr lang="ru-RU" dirty="0">
                <a:latin typeface="Consolas" panose="020B0609020204030204" pitchFamily="49" charset="0"/>
              </a:rPr>
              <a:t>stbi_load</a:t>
            </a:r>
            <a:r>
              <a:rPr lang="ru-RU" dirty="0">
                <a:latin typeface="YouTube Sans"/>
              </a:rPr>
              <a:t>, але для форматів HDR нам зазвичай потрібно викликати </a:t>
            </a:r>
            <a:r>
              <a:rPr lang="ru-RU" dirty="0">
                <a:latin typeface="Consolas" panose="020B0609020204030204" pitchFamily="49" charset="0"/>
              </a:rPr>
              <a:t>stbf_load</a:t>
            </a:r>
            <a:endParaRPr lang="uk-UA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888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Queue Live Coding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09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1814A-7191-A038-088E-C9EA81AA8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Точність обчислення глибини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97F216-7EDC-8B80-9416-FBE5ABF7C5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1" y="1828800"/>
                <a:ext cx="9692639" cy="1820411"/>
              </a:xfrm>
            </p:spPr>
            <p:txBody>
              <a:bodyPr/>
              <a:lstStyle/>
              <a:p>
                <a:r>
                  <a:rPr lang="uk-UA" dirty="0">
                    <a:latin typeface="YouTube Sans"/>
                  </a:rPr>
                  <a:t>Проблема полягає втому, що ми очікуємо що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0+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1+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2=1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але наші результати не є досить точні щоби це було правда</a:t>
                </a:r>
              </a:p>
              <a:p>
                <a:r>
                  <a:rPr lang="uk-UA" dirty="0">
                    <a:latin typeface="YouTube Sans"/>
                  </a:rPr>
                  <a:t>Замість інтерполювати нашу глибину використовуючи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0∗</m:t>
                    </m:r>
                    <m:f>
                      <m:f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C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CA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C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CA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uk-UA" dirty="0">
                    <a:latin typeface="YouTube Sans"/>
                  </a:rPr>
                  <a:t>, де наші параметри не додаються до один, ми можемо перемінити формулу інтерполяції, щоби вона змусила параметрів дорівнювати до 1</a:t>
                </a:r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97F216-7EDC-8B80-9416-FBE5ABF7C5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1" y="1828800"/>
                <a:ext cx="9692639" cy="1820411"/>
              </a:xfrm>
              <a:blipFill>
                <a:blip r:embed="rId2"/>
                <a:stretch>
                  <a:fillRect l="-126" t="-2341" r="-189" b="-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896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C7C06-CE9B-6A20-EBB6-CDD5BD1B1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Точність обчислення глибини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86E03D-78EB-F321-F158-D575BE5E658E}"/>
                  </a:ext>
                </a:extLst>
              </p:cNvPr>
              <p:cNvSpPr txBox="1"/>
              <p:nvPr/>
            </p:nvSpPr>
            <p:spPr>
              <a:xfrm>
                <a:off x="4266329" y="2004671"/>
                <a:ext cx="17039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0+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2=1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86E03D-78EB-F321-F158-D575BE5E6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329" y="2004671"/>
                <a:ext cx="1703993" cy="276999"/>
              </a:xfrm>
              <a:prstGeom prst="rect">
                <a:avLst/>
              </a:prstGeom>
              <a:blipFill>
                <a:blip r:embed="rId2"/>
                <a:stretch>
                  <a:fillRect l="-2509" r="-250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85C66-327A-E815-6B60-E86749C9E106}"/>
                  </a:ext>
                </a:extLst>
              </p:cNvPr>
              <p:cNvSpPr txBox="1"/>
              <p:nvPr/>
            </p:nvSpPr>
            <p:spPr>
              <a:xfrm>
                <a:off x="4266328" y="2440979"/>
                <a:ext cx="17039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0=1−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85C66-327A-E815-6B60-E86749C9E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328" y="2440979"/>
                <a:ext cx="1703993" cy="276999"/>
              </a:xfrm>
              <a:prstGeom prst="rect">
                <a:avLst/>
              </a:prstGeom>
              <a:blipFill>
                <a:blip r:embed="rId3"/>
                <a:stretch>
                  <a:fillRect l="-2509" r="-2509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853763ED-8F01-0D98-5FE0-EC8A37A507C3}"/>
              </a:ext>
            </a:extLst>
          </p:cNvPr>
          <p:cNvSpPr/>
          <p:nvPr/>
        </p:nvSpPr>
        <p:spPr>
          <a:xfrm>
            <a:off x="4744501" y="2004671"/>
            <a:ext cx="805343" cy="2769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2D68FE3-9BB7-814D-860D-996B88C8419B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5147173" y="2281670"/>
            <a:ext cx="402671" cy="15930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D2B5A8-B316-6C82-8A37-966C4264FB35}"/>
                  </a:ext>
                </a:extLst>
              </p:cNvPr>
              <p:cNvSpPr txBox="1"/>
              <p:nvPr/>
            </p:nvSpPr>
            <p:spPr>
              <a:xfrm>
                <a:off x="1081763" y="2776031"/>
                <a:ext cx="12680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0+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D2B5A8-B316-6C82-8A37-966C4264F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763" y="2776031"/>
                <a:ext cx="1268039" cy="276999"/>
              </a:xfrm>
              <a:prstGeom prst="rect">
                <a:avLst/>
              </a:prstGeom>
              <a:blipFill>
                <a:blip r:embed="rId4"/>
                <a:stretch>
                  <a:fillRect l="-2885" r="-96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932A15-07E8-3D24-5C4A-E4AE0346E4FB}"/>
                  </a:ext>
                </a:extLst>
              </p:cNvPr>
              <p:cNvSpPr txBox="1"/>
              <p:nvPr/>
            </p:nvSpPr>
            <p:spPr>
              <a:xfrm>
                <a:off x="1081763" y="3152001"/>
                <a:ext cx="12680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932A15-07E8-3D24-5C4A-E4AE0346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763" y="3152001"/>
                <a:ext cx="1268039" cy="276999"/>
              </a:xfrm>
              <a:prstGeom prst="rect">
                <a:avLst/>
              </a:prstGeom>
              <a:blipFill>
                <a:blip r:embed="rId5"/>
                <a:stretch>
                  <a:fillRect l="-2885" r="-96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2972F9-DB71-FAFB-085A-E1E55FD0FA5D}"/>
                  </a:ext>
                </a:extLst>
              </p:cNvPr>
              <p:cNvSpPr txBox="1"/>
              <p:nvPr/>
            </p:nvSpPr>
            <p:spPr>
              <a:xfrm>
                <a:off x="1081763" y="3527972"/>
                <a:ext cx="12680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2972F9-DB71-FAFB-085A-E1E55FD0F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763" y="3527972"/>
                <a:ext cx="1268039" cy="276999"/>
              </a:xfrm>
              <a:prstGeom prst="rect">
                <a:avLst/>
              </a:prstGeom>
              <a:blipFill>
                <a:blip r:embed="rId6"/>
                <a:stretch>
                  <a:fillRect l="-2885" r="-96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D63F11-6800-04A8-CACA-CD5F49BA7576}"/>
                  </a:ext>
                </a:extLst>
              </p:cNvPr>
              <p:cNvSpPr txBox="1"/>
              <p:nvPr/>
            </p:nvSpPr>
            <p:spPr>
              <a:xfrm>
                <a:off x="1081763" y="4273592"/>
                <a:ext cx="20286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2+3</m:t>
                      </m:r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D63F11-6800-04A8-CACA-CD5F49BA7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763" y="4273592"/>
                <a:ext cx="2028697" cy="276999"/>
              </a:xfrm>
              <a:prstGeom prst="rect">
                <a:avLst/>
              </a:prstGeom>
              <a:blipFill>
                <a:blip r:embed="rId7"/>
                <a:stretch>
                  <a:fillRect l="-300" r="-60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9CCA030-40B6-459F-ECC7-C307C6FC4E44}"/>
                  </a:ext>
                </a:extLst>
              </p:cNvPr>
              <p:cNvSpPr txBox="1"/>
              <p:nvPr/>
            </p:nvSpPr>
            <p:spPr>
              <a:xfrm>
                <a:off x="1081763" y="4691128"/>
                <a:ext cx="9466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=1+3</m:t>
                      </m:r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9CCA030-40B6-459F-ECC7-C307C6FC4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763" y="4691128"/>
                <a:ext cx="946669" cy="276999"/>
              </a:xfrm>
              <a:prstGeom prst="rect">
                <a:avLst/>
              </a:prstGeom>
              <a:blipFill>
                <a:blip r:embed="rId8"/>
                <a:stretch>
                  <a:fillRect l="-1282" r="-128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8D8E6C7-6F3A-2685-7261-83D07FF790A5}"/>
                  </a:ext>
                </a:extLst>
              </p:cNvPr>
              <p:cNvSpPr txBox="1"/>
              <p:nvPr/>
            </p:nvSpPr>
            <p:spPr>
              <a:xfrm>
                <a:off x="1081763" y="5126478"/>
                <a:ext cx="24445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=1+3</m:t>
                      </m:r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8D8E6C7-6F3A-2685-7261-83D07FF79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763" y="5126478"/>
                <a:ext cx="2444579" cy="276999"/>
              </a:xfrm>
              <a:prstGeom prst="rect">
                <a:avLst/>
              </a:prstGeom>
              <a:blipFill>
                <a:blip r:embed="rId9"/>
                <a:stretch>
                  <a:fillRect l="-1247" r="-49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5F87D65-FA45-5098-00F6-1C5E012F7E94}"/>
                  </a:ext>
                </a:extLst>
              </p:cNvPr>
              <p:cNvSpPr txBox="1"/>
              <p:nvPr/>
            </p:nvSpPr>
            <p:spPr>
              <a:xfrm>
                <a:off x="7658713" y="2776031"/>
                <a:ext cx="12680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5F87D65-FA45-5098-00F6-1C5E012F7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713" y="2776031"/>
                <a:ext cx="1268039" cy="276999"/>
              </a:xfrm>
              <a:prstGeom prst="rect">
                <a:avLst/>
              </a:prstGeom>
              <a:blipFill>
                <a:blip r:embed="rId10"/>
                <a:stretch>
                  <a:fillRect l="-2885" r="-96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AF742E2-8AE4-8B5B-D2B7-5D8D4BE1A2ED}"/>
                  </a:ext>
                </a:extLst>
              </p:cNvPr>
              <p:cNvSpPr txBox="1"/>
              <p:nvPr/>
            </p:nvSpPr>
            <p:spPr>
              <a:xfrm>
                <a:off x="7658713" y="3152001"/>
                <a:ext cx="12680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AF742E2-8AE4-8B5B-D2B7-5D8D4BE1A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713" y="3152001"/>
                <a:ext cx="1268039" cy="276999"/>
              </a:xfrm>
              <a:prstGeom prst="rect">
                <a:avLst/>
              </a:prstGeom>
              <a:blipFill>
                <a:blip r:embed="rId11"/>
                <a:stretch>
                  <a:fillRect l="-2885" r="-96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B2D8F6-C75F-BE67-1F42-35FF2174790C}"/>
                  </a:ext>
                </a:extLst>
              </p:cNvPr>
              <p:cNvSpPr txBox="1"/>
              <p:nvPr/>
            </p:nvSpPr>
            <p:spPr>
              <a:xfrm>
                <a:off x="7658713" y="3527972"/>
                <a:ext cx="19123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0′=1−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B2D8F6-C75F-BE67-1F42-35FF21747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713" y="3527972"/>
                <a:ext cx="1912318" cy="276999"/>
              </a:xfrm>
              <a:prstGeom prst="rect">
                <a:avLst/>
              </a:prstGeom>
              <a:blipFill>
                <a:blip r:embed="rId12"/>
                <a:stretch>
                  <a:fillRect l="-191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9F8D7AB-F8FD-9430-E800-A45B78EE4671}"/>
                  </a:ext>
                </a:extLst>
              </p:cNvPr>
              <p:cNvSpPr txBox="1"/>
              <p:nvPr/>
            </p:nvSpPr>
            <p:spPr>
              <a:xfrm>
                <a:off x="7658713" y="3963322"/>
                <a:ext cx="19275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CA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9F8D7AB-F8FD-9430-E800-A45B78EE4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713" y="3963322"/>
                <a:ext cx="1927514" cy="276999"/>
              </a:xfrm>
              <a:prstGeom prst="rect">
                <a:avLst/>
              </a:prstGeom>
              <a:blipFill>
                <a:blip r:embed="rId13"/>
                <a:stretch>
                  <a:fillRect l="-1577" r="-2208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6405E83C-A7F2-8934-684B-51FDE8955306}"/>
              </a:ext>
            </a:extLst>
          </p:cNvPr>
          <p:cNvSpPr/>
          <p:nvPr/>
        </p:nvSpPr>
        <p:spPr>
          <a:xfrm>
            <a:off x="8614872" y="3527972"/>
            <a:ext cx="956159" cy="27699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CDF8D8D-3438-5343-A250-22D1655AAA56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 flipH="1">
            <a:off x="8622470" y="3804971"/>
            <a:ext cx="470482" cy="158351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831BAB82-B315-5593-0E57-9B3277495EA4}"/>
              </a:ext>
            </a:extLst>
          </p:cNvPr>
          <p:cNvSpPr/>
          <p:nvPr/>
        </p:nvSpPr>
        <p:spPr>
          <a:xfrm>
            <a:off x="1321682" y="4264685"/>
            <a:ext cx="1284091" cy="27699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C688C91-ECA3-4342-9D77-B5A0890EF971}"/>
              </a:ext>
            </a:extLst>
          </p:cNvPr>
          <p:cNvSpPr/>
          <p:nvPr/>
        </p:nvSpPr>
        <p:spPr>
          <a:xfrm>
            <a:off x="1081763" y="5108664"/>
            <a:ext cx="2444579" cy="3436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C857AC2-22D3-2F54-1CEC-5443736C20D3}"/>
                  </a:ext>
                </a:extLst>
              </p:cNvPr>
              <p:cNvSpPr txBox="1"/>
              <p:nvPr/>
            </p:nvSpPr>
            <p:spPr>
              <a:xfrm>
                <a:off x="1081763" y="3875663"/>
                <a:ext cx="14827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C857AC2-22D3-2F54-1CEC-5443736C2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763" y="3875663"/>
                <a:ext cx="1482714" cy="276999"/>
              </a:xfrm>
              <a:prstGeom prst="rect">
                <a:avLst/>
              </a:prstGeom>
              <a:blipFill>
                <a:blip r:embed="rId14"/>
                <a:stretch>
                  <a:fillRect l="-2459" r="-327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D0110D34-290F-30D6-6A9B-410BF5A2C079}"/>
              </a:ext>
            </a:extLst>
          </p:cNvPr>
          <p:cNvSpPr txBox="1"/>
          <p:nvPr/>
        </p:nvSpPr>
        <p:spPr>
          <a:xfrm>
            <a:off x="4042984" y="4737914"/>
            <a:ext cx="3972608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Тобто ця формула завжди додаватиме наші три параметри до один! Ми далі можемо мати неточності в обчислення двох параметрів, але ця додаткова інформація зменшує цю проблему в порівняні з нашим кодом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1A0EF7F-59AF-901B-F579-D8DA9C9D029B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5118324" y="2717978"/>
            <a:ext cx="1" cy="20199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8FF4D8A-04B3-07D0-6B16-59106D3B454D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7334655" y="4240321"/>
            <a:ext cx="1287815" cy="5893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62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3" grpId="0"/>
      <p:bldP spid="4" grpId="0"/>
      <p:bldP spid="5" grpId="0"/>
      <p:bldP spid="6" grpId="0"/>
      <p:bldP spid="24" grpId="0"/>
      <p:bldP spid="27" grpId="0"/>
      <p:bldP spid="28" grpId="0"/>
      <p:bldP spid="29" grpId="0"/>
      <p:bldP spid="30" grpId="0"/>
      <p:bldP spid="31" grpId="0"/>
      <p:bldP spid="32" grpId="0" animBg="1"/>
      <p:bldP spid="36" grpId="0" animBg="1"/>
      <p:bldP spid="38" grpId="0" animBg="1"/>
      <p:bldP spid="44" grpId="0"/>
      <p:bldP spid="4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C7C06-CE9B-6A20-EBB6-CDD5BD1B1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Точність обчислення глибини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9DC31E-03C6-FCD7-BEBB-AC3A91FEDE81}"/>
                  </a:ext>
                </a:extLst>
              </p:cNvPr>
              <p:cNvSpPr txBox="1"/>
              <p:nvPr/>
            </p:nvSpPr>
            <p:spPr>
              <a:xfrm>
                <a:off x="4516800" y="2127805"/>
                <a:ext cx="3477875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0∗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CA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1∗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1.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1.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CA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2∗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2.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2.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9DC31E-03C6-FCD7-BEBB-AC3A91FED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800" y="2127805"/>
                <a:ext cx="3477875" cy="5670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48C6451D-D59D-C4AE-8E20-40B0A1F5F10E}"/>
              </a:ext>
            </a:extLst>
          </p:cNvPr>
          <p:cNvSpPr/>
          <p:nvPr/>
        </p:nvSpPr>
        <p:spPr>
          <a:xfrm>
            <a:off x="4516800" y="2258574"/>
            <a:ext cx="285226" cy="27699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5CF880-CF37-4E0B-72A4-078929CE0E1B}"/>
                  </a:ext>
                </a:extLst>
              </p:cNvPr>
              <p:cNvSpPr txBox="1"/>
              <p:nvPr/>
            </p:nvSpPr>
            <p:spPr>
              <a:xfrm>
                <a:off x="4508412" y="2861922"/>
                <a:ext cx="4569521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2)∗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CA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1∗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1.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1.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CA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2∗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2.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2.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5CF880-CF37-4E0B-72A4-078929CE0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412" y="2861922"/>
                <a:ext cx="4569521" cy="5670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4926F38-188A-9EE9-F08A-018AF39BF113}"/>
                  </a:ext>
                </a:extLst>
              </p:cNvPr>
              <p:cNvSpPr txBox="1"/>
              <p:nvPr/>
            </p:nvSpPr>
            <p:spPr>
              <a:xfrm>
                <a:off x="4516800" y="3755349"/>
                <a:ext cx="5503110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1∗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2∗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CA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1∗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1.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1.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CA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2∗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2.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2.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4926F38-188A-9EE9-F08A-018AF39BF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800" y="3755349"/>
                <a:ext cx="5503110" cy="5670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CDDD13E4-1633-9A51-33AF-82FDBBF21139}"/>
              </a:ext>
            </a:extLst>
          </p:cNvPr>
          <p:cNvSpPr/>
          <p:nvPr/>
        </p:nvSpPr>
        <p:spPr>
          <a:xfrm>
            <a:off x="5301842" y="3891160"/>
            <a:ext cx="302004" cy="295456"/>
          </a:xfrm>
          <a:prstGeom prst="rect">
            <a:avLst/>
          </a:prstGeom>
          <a:noFill/>
          <a:ln w="28575">
            <a:solidFill>
              <a:srgbClr val="BB05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04CE5D-A5FF-6423-7F90-8D41EBB05222}"/>
              </a:ext>
            </a:extLst>
          </p:cNvPr>
          <p:cNvSpPr/>
          <p:nvPr/>
        </p:nvSpPr>
        <p:spPr>
          <a:xfrm>
            <a:off x="7752825" y="3893002"/>
            <a:ext cx="302004" cy="295456"/>
          </a:xfrm>
          <a:prstGeom prst="rect">
            <a:avLst/>
          </a:prstGeom>
          <a:noFill/>
          <a:ln w="28575">
            <a:solidFill>
              <a:srgbClr val="BB05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F4354E-D401-BCB6-94C1-E4251D4ED9ED}"/>
              </a:ext>
            </a:extLst>
          </p:cNvPr>
          <p:cNvSpPr/>
          <p:nvPr/>
        </p:nvSpPr>
        <p:spPr>
          <a:xfrm>
            <a:off x="6527333" y="3891160"/>
            <a:ext cx="302004" cy="29545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D42D92-8A37-1DBD-70DA-031AC90853E9}"/>
              </a:ext>
            </a:extLst>
          </p:cNvPr>
          <p:cNvSpPr/>
          <p:nvPr/>
        </p:nvSpPr>
        <p:spPr>
          <a:xfrm>
            <a:off x="8978316" y="3891160"/>
            <a:ext cx="302004" cy="29545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FB4FB21-A92C-2A7C-A7DD-98E147B7CDE6}"/>
                  </a:ext>
                </a:extLst>
              </p:cNvPr>
              <p:cNvSpPr txBox="1"/>
              <p:nvPr/>
            </p:nvSpPr>
            <p:spPr>
              <a:xfrm>
                <a:off x="4508412" y="4648776"/>
                <a:ext cx="516391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1∗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1.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1.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den>
                          </m:f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den>
                          </m:f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2∗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den>
                          </m:f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FB4FB21-A92C-2A7C-A7DD-98E147B7C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412" y="4648776"/>
                <a:ext cx="5163914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DA73AD0B-831B-7220-3D72-7B770BB311EA}"/>
              </a:ext>
            </a:extLst>
          </p:cNvPr>
          <p:cNvSpPr txBox="1"/>
          <p:nvPr/>
        </p:nvSpPr>
        <p:spPr>
          <a:xfrm>
            <a:off x="456879" y="3976382"/>
            <a:ext cx="3589789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Тепер наша формула передбачає, що наші параметри додаються 1, і буде точнішою застосовуючи цю інформацію, як формула яку використовуємо у нашому коді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BC23ED-8F33-65DB-98D6-AD4E7FEAAE57}"/>
              </a:ext>
            </a:extLst>
          </p:cNvPr>
          <p:cNvSpPr/>
          <p:nvPr/>
        </p:nvSpPr>
        <p:spPr>
          <a:xfrm>
            <a:off x="4508412" y="4563611"/>
            <a:ext cx="5247984" cy="92941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87B1FF-2709-E79D-23A0-0E20BE5395BB}"/>
              </a:ext>
            </a:extLst>
          </p:cNvPr>
          <p:cNvSpPr/>
          <p:nvPr/>
        </p:nvSpPr>
        <p:spPr>
          <a:xfrm>
            <a:off x="4516800" y="2825652"/>
            <a:ext cx="2135670" cy="60334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A4AAED9-9949-C6C0-7100-0CE05A96794A}"/>
              </a:ext>
            </a:extLst>
          </p:cNvPr>
          <p:cNvCxnSpPr/>
          <p:nvPr/>
        </p:nvCxnSpPr>
        <p:spPr>
          <a:xfrm>
            <a:off x="4516800" y="3429000"/>
            <a:ext cx="0" cy="46216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3DAED44-E0BD-161B-05E6-F2F7674CB5AC}"/>
              </a:ext>
            </a:extLst>
          </p:cNvPr>
          <p:cNvCxnSpPr>
            <a:cxnSpLocks/>
          </p:cNvCxnSpPr>
          <p:nvPr/>
        </p:nvCxnSpPr>
        <p:spPr>
          <a:xfrm>
            <a:off x="6652470" y="3429000"/>
            <a:ext cx="845610" cy="32634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41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/>
      <p:bldP spid="16" grpId="0" animBg="1"/>
      <p:bldP spid="17" grpId="0" animBg="1"/>
      <p:bldP spid="18" grpId="0" animBg="1"/>
      <p:bldP spid="19" grpId="0" animBg="1"/>
      <p:bldP spid="20" grpId="0"/>
      <p:bldP spid="21" grpId="0" animBg="1"/>
      <p:bldP spid="22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42F3B-CDF9-E4D1-8357-D5208C90E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Додавання Мистецтво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632BE-19AA-5982-6F6C-EB3FA43AB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639057" cy="4663440"/>
          </a:xfrm>
        </p:spPr>
        <p:txBody>
          <a:bodyPr/>
          <a:lstStyle/>
          <a:p>
            <a:r>
              <a:rPr lang="ru-RU" dirty="0">
                <a:latin typeface="YouTube Sans"/>
              </a:rPr>
              <a:t>Дотепер, ми тільки малювали досить прості об</a:t>
            </a:r>
            <a:r>
              <a:rPr lang="en-CA" dirty="0">
                <a:latin typeface="YouTube Sans"/>
              </a:rPr>
              <a:t>’</a:t>
            </a:r>
            <a:r>
              <a:rPr lang="ru-RU" dirty="0">
                <a:latin typeface="YouTube Sans"/>
              </a:rPr>
              <a:t>єкти</a:t>
            </a:r>
          </a:p>
          <a:p>
            <a:pPr lvl="1"/>
            <a:r>
              <a:rPr lang="ru-RU" dirty="0">
                <a:latin typeface="YouTube Sans"/>
              </a:rPr>
              <a:t>Трикутник, Куб</a:t>
            </a:r>
            <a:endParaRPr lang="uk-UA" dirty="0">
              <a:latin typeface="YouTube Sans"/>
            </a:endParaRPr>
          </a:p>
          <a:p>
            <a:r>
              <a:rPr lang="uk-UA" dirty="0">
                <a:latin typeface="YouTube Sans"/>
              </a:rPr>
              <a:t>Ми швидше закодували буфер індексів щоби малювати об</a:t>
            </a:r>
            <a:r>
              <a:rPr lang="en-CA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єкти</a:t>
            </a:r>
          </a:p>
          <a:p>
            <a:pPr lvl="1"/>
            <a:r>
              <a:rPr lang="ru-RU" dirty="0">
                <a:latin typeface="YouTube Sans"/>
              </a:rPr>
              <a:t>Ми будемо розширювати цю систему, щоб підтримувати складніші </a:t>
            </a:r>
            <a:r>
              <a:rPr lang="ru-RU" b="1" dirty="0">
                <a:latin typeface="YouTube Sans"/>
              </a:rPr>
              <a:t>арт-активи</a:t>
            </a:r>
            <a:r>
              <a:rPr lang="en-CA" b="1" dirty="0">
                <a:latin typeface="YouTube Sans"/>
              </a:rPr>
              <a:t>/art-assets</a:t>
            </a:r>
          </a:p>
          <a:p>
            <a:r>
              <a:rPr lang="ru-RU" dirty="0">
                <a:latin typeface="YouTube Sans"/>
              </a:rPr>
              <a:t>Замість того, щоб визначати геометрію в нашому коді, ми будемо завантажувати її з файлів, створених художниками в програмах 3D-моделювання</a:t>
            </a:r>
            <a:endParaRPr lang="en-US" dirty="0">
              <a:latin typeface="YouTube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BA0BFA-A585-C3B1-0C7B-D90870B40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1322"/>
            <a:ext cx="5900928" cy="331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5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Queue Live Coding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572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DC22-DA5C-2985-4179-3717ADA42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ouTube Sans"/>
              </a:rPr>
              <a:t>3D </a:t>
            </a:r>
            <a:r>
              <a:rPr lang="uk-UA" dirty="0">
                <a:latin typeface="YouTube Sans"/>
              </a:rPr>
              <a:t>Формат Файлу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6B10F-01E4-56E2-7A31-D0EA42214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dirty="0">
                <a:latin typeface="YouTube Sans"/>
              </a:rPr>
              <a:t>Тривимірні ігри зазвичай мають внутрішні власні формати, де вони зберігають вершини/індекси та будь-які інші необхідні дані вершин як двійкові дані</a:t>
            </a:r>
          </a:p>
          <a:p>
            <a:pPr lvl="1"/>
            <a:r>
              <a:rPr lang="ru-RU" dirty="0">
                <a:latin typeface="YouTube Sans"/>
              </a:rPr>
              <a:t>Оптимізовано для невеликого розміру та швидкого читання</a:t>
            </a:r>
            <a:endParaRPr lang="en-CA" dirty="0">
              <a:latin typeface="YouTube Sans"/>
            </a:endParaRPr>
          </a:p>
          <a:p>
            <a:r>
              <a:rPr lang="ru-RU" dirty="0">
                <a:latin typeface="YouTube Sans"/>
              </a:rPr>
              <a:t>Багато загальнодоступних форматів зберігають не лише один 3</a:t>
            </a:r>
            <a:r>
              <a:rPr lang="en-CA" dirty="0">
                <a:latin typeface="YouTube Sans"/>
              </a:rPr>
              <a:t>D</a:t>
            </a:r>
            <a:r>
              <a:rPr lang="ru-RU" dirty="0">
                <a:latin typeface="YouTube Sans"/>
              </a:rPr>
              <a:t>-об’єкт, а сцену з 3</a:t>
            </a:r>
            <a:r>
              <a:rPr lang="en-CA" dirty="0">
                <a:latin typeface="YouTube Sans"/>
              </a:rPr>
              <a:t>D</a:t>
            </a:r>
            <a:r>
              <a:rPr lang="ru-RU" dirty="0">
                <a:latin typeface="YouTube Sans"/>
              </a:rPr>
              <a:t>-об’єктів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Це може включати камеру, світла, різні об</a:t>
            </a:r>
            <a:r>
              <a:rPr lang="en-CA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єкти, тощо.</a:t>
            </a:r>
          </a:p>
          <a:p>
            <a:pPr lvl="1"/>
            <a:r>
              <a:rPr lang="ru-RU" dirty="0">
                <a:latin typeface="YouTube Sans"/>
              </a:rPr>
              <a:t>Ми будемо </a:t>
            </a:r>
            <a:r>
              <a:rPr lang="uk-UA" dirty="0">
                <a:latin typeface="YouTube Sans"/>
              </a:rPr>
              <a:t>припущувати</a:t>
            </a:r>
            <a:r>
              <a:rPr lang="ru-RU" dirty="0">
                <a:latin typeface="YouTube Sans"/>
              </a:rPr>
              <a:t>, що вони зберігають лише сцену з одним 3D-об’єктом, та його будемо завантажувати</a:t>
            </a:r>
            <a:endParaRPr lang="uk-UA" dirty="0">
              <a:latin typeface="YouTube Sans"/>
            </a:endParaRPr>
          </a:p>
          <a:p>
            <a:r>
              <a:rPr lang="ru-RU" dirty="0">
                <a:latin typeface="YouTube Sans"/>
              </a:rPr>
              <a:t>Існують також </a:t>
            </a:r>
            <a:r>
              <a:rPr lang="ru-RU" b="1" dirty="0">
                <a:latin typeface="YouTube Sans"/>
              </a:rPr>
              <a:t>формати обміну</a:t>
            </a:r>
            <a:r>
              <a:rPr lang="en-CA" b="1" dirty="0">
                <a:latin typeface="YouTube Sans"/>
              </a:rPr>
              <a:t>/</a:t>
            </a:r>
            <a:r>
              <a:rPr lang="en-US" b="1" dirty="0">
                <a:latin typeface="YouTube Sans"/>
              </a:rPr>
              <a:t>exchange formats</a:t>
            </a:r>
            <a:r>
              <a:rPr lang="ru-RU" dirty="0">
                <a:latin typeface="YouTube Sans"/>
              </a:rPr>
              <a:t>, які мають багато функцій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та дозволяють лехко перетворювати до інших форматів</a:t>
            </a:r>
          </a:p>
          <a:p>
            <a:pPr lvl="1"/>
            <a:r>
              <a:rPr lang="uk-UA" dirty="0">
                <a:latin typeface="YouTube Sans"/>
              </a:rPr>
              <a:t>Це включає </a:t>
            </a:r>
            <a:r>
              <a:rPr lang="en-US" dirty="0" err="1">
                <a:latin typeface="YouTube Sans"/>
              </a:rPr>
              <a:t>Collada</a:t>
            </a:r>
            <a:r>
              <a:rPr lang="en-US" dirty="0">
                <a:latin typeface="YouTube Sans"/>
              </a:rPr>
              <a:t>, GLTF, </a:t>
            </a:r>
            <a:r>
              <a:rPr lang="uk-UA" dirty="0">
                <a:latin typeface="YouTube Sans"/>
              </a:rPr>
              <a:t>тощо</a:t>
            </a:r>
          </a:p>
          <a:p>
            <a:pPr lvl="1"/>
            <a:r>
              <a:rPr lang="uk-UA" dirty="0">
                <a:latin typeface="YouTube Sans"/>
              </a:rPr>
              <a:t>Ці формати часто не є оптимізовані, і набагато повільніше їх навантажується</a:t>
            </a:r>
            <a:endParaRPr lang="en-CA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42069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F783F-79F7-F88F-63C0-5434366F4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ouTube Sans"/>
              </a:rPr>
              <a:t>3D </a:t>
            </a:r>
            <a:r>
              <a:rPr lang="uk-UA" dirty="0">
                <a:latin typeface="YouTube Sans"/>
              </a:rPr>
              <a:t>Формат Файлу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35CD9-6765-3E18-4488-E9A2EE48D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885256" cy="4351337"/>
          </a:xfrm>
        </p:spPr>
        <p:txBody>
          <a:bodyPr/>
          <a:lstStyle/>
          <a:p>
            <a:r>
              <a:rPr lang="ru-RU" dirty="0">
                <a:latin typeface="YouTube Sans"/>
              </a:rPr>
              <a:t>Для завантаження ми б могли написати власний завантажувач, але поки що </a:t>
            </a:r>
            <a:r>
              <a:rPr lang="uk-UA" dirty="0">
                <a:latin typeface="YouTube Sans"/>
              </a:rPr>
              <a:t>це не будемо робити</a:t>
            </a:r>
          </a:p>
          <a:p>
            <a:pPr lvl="1"/>
            <a:r>
              <a:rPr lang="ru-RU" dirty="0">
                <a:latin typeface="YouTube Sans"/>
              </a:rPr>
              <a:t>Багато форматів файлів не складні</a:t>
            </a:r>
            <a:r>
              <a:rPr lang="en-CA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для аналізу</a:t>
            </a:r>
            <a:r>
              <a:rPr lang="ru-RU" dirty="0">
                <a:latin typeface="YouTube Sans"/>
              </a:rPr>
              <a:t>, але ми не хочемо обмежуватися одним форматом</a:t>
            </a:r>
            <a:endParaRPr lang="uk-UA" dirty="0">
              <a:latin typeface="YouTube Sans"/>
            </a:endParaRPr>
          </a:p>
          <a:p>
            <a:r>
              <a:rPr lang="ru-RU" dirty="0">
                <a:latin typeface="YouTube Sans"/>
              </a:rPr>
              <a:t>Ми будемо використовувати бібліотеку </a:t>
            </a:r>
            <a:r>
              <a:rPr lang="ru-RU" b="1" dirty="0">
                <a:latin typeface="YouTube Sans"/>
              </a:rPr>
              <a:t>Assimp</a:t>
            </a:r>
            <a:r>
              <a:rPr lang="ru-RU" dirty="0">
                <a:latin typeface="YouTube Sans"/>
              </a:rPr>
              <a:t> для завантаження наших 3D моделей</a:t>
            </a:r>
            <a:endParaRPr lang="en-US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Він може завантажувати моделі/сцени з багатьох різних форматів</a:t>
            </a:r>
            <a:endParaRPr lang="en-US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Він матиме деякі функції, які будуть корисні для нас</a:t>
            </a:r>
            <a:endParaRPr lang="en-US" dirty="0">
              <a:latin typeface="YouTube Sans"/>
            </a:endParaRPr>
          </a:p>
        </p:txBody>
      </p:sp>
      <p:pic>
        <p:nvPicPr>
          <p:cNvPr id="5" name="Picture 4" descr="A close-up of a document&#10;&#10;Description automatically generated with low confidence">
            <a:extLst>
              <a:ext uri="{FF2B5EF4-FFF2-40B4-BE49-F238E27FC236}">
                <a16:creationId xmlns:a16="http://schemas.microsoft.com/office/drawing/2014/main" id="{FE1BE070-1436-DA7C-889A-ED6070520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511" y="3429000"/>
            <a:ext cx="2792416" cy="2282689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50C8805-5B82-B64B-B98F-964920AD0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511" y="1028541"/>
            <a:ext cx="4082610" cy="193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01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0401A-4AA6-1926-2B30-86683C9EC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YouTube Sans"/>
              </a:rPr>
              <a:t>Assimp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F827C-D577-F84F-25CD-4E14FB7F9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1"/>
            <a:ext cx="9428657" cy="679836"/>
          </a:xfrm>
        </p:spPr>
        <p:txBody>
          <a:bodyPr>
            <a:normAutofit/>
          </a:bodyPr>
          <a:lstStyle/>
          <a:p>
            <a:r>
              <a:rPr lang="ru-RU" dirty="0">
                <a:latin typeface="YouTube Sans"/>
              </a:rPr>
              <a:t>Бібліотека побудована навколо завантаження 3D-сцен, тому її класи можуть здатися трохи зайвими для того, що нам потрібно</a:t>
            </a:r>
            <a:endParaRPr lang="uk-UA" dirty="0">
              <a:latin typeface="YouTube Sans"/>
            </a:endParaRPr>
          </a:p>
          <a:p>
            <a:endParaRPr lang="en-US" dirty="0">
              <a:latin typeface="YouTube Sans"/>
            </a:endParaRP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F4B335EC-E8BF-9810-14AD-1C28463BB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630" y="3526658"/>
            <a:ext cx="2810267" cy="562053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9680BEC-ECC4-EDE5-1ED9-60A6A2B79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630" y="4305978"/>
            <a:ext cx="8992855" cy="12479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CF2D19-1640-4AA0-1E61-0888B701A0B9}"/>
              </a:ext>
            </a:extLst>
          </p:cNvPr>
          <p:cNvSpPr txBox="1"/>
          <p:nvPr/>
        </p:nvSpPr>
        <p:spPr>
          <a:xfrm>
            <a:off x="7315200" y="3079464"/>
            <a:ext cx="2377440" cy="92333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Позначки які ми передаємо обробку нашої 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3</a:t>
            </a:r>
            <a:r>
              <a:rPr lang="en-CA" dirty="0">
                <a:solidFill>
                  <a:schemeClr val="bg1"/>
                </a:solidFill>
                <a:latin typeface="YouTube Sans"/>
              </a:rPr>
              <a:t>D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-моделі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15AC36-911F-A791-D8AD-1F409C524F39}"/>
              </a:ext>
            </a:extLst>
          </p:cNvPr>
          <p:cNvSpPr txBox="1"/>
          <p:nvPr/>
        </p:nvSpPr>
        <p:spPr>
          <a:xfrm>
            <a:off x="7574558" y="5187326"/>
            <a:ext cx="2377440" cy="92333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Провірюємо що ми отримали правильний результат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FA9352-F803-6898-4641-312F21CC58D2}"/>
              </a:ext>
            </a:extLst>
          </p:cNvPr>
          <p:cNvCxnSpPr>
            <a:cxnSpLocks/>
          </p:cNvCxnSpPr>
          <p:nvPr/>
        </p:nvCxnSpPr>
        <p:spPr>
          <a:xfrm flipH="1">
            <a:off x="7315200" y="3934730"/>
            <a:ext cx="89131" cy="56205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0F4E3F-4479-91A8-0EF9-394A0F4D6FF8}"/>
              </a:ext>
            </a:extLst>
          </p:cNvPr>
          <p:cNvCxnSpPr>
            <a:cxnSpLocks/>
          </p:cNvCxnSpPr>
          <p:nvPr/>
        </p:nvCxnSpPr>
        <p:spPr>
          <a:xfrm>
            <a:off x="8351520" y="3934730"/>
            <a:ext cx="36722" cy="56205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75869E3-B918-FD5B-CC19-DE1DD2320DFD}"/>
              </a:ext>
            </a:extLst>
          </p:cNvPr>
          <p:cNvSpPr/>
          <p:nvPr/>
        </p:nvSpPr>
        <p:spPr>
          <a:xfrm>
            <a:off x="1793404" y="4496783"/>
            <a:ext cx="1339153" cy="1971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C784DD-3C49-46AF-8BB3-0C6E561BECB1}"/>
              </a:ext>
            </a:extLst>
          </p:cNvPr>
          <p:cNvSpPr txBox="1"/>
          <p:nvPr/>
        </p:nvSpPr>
        <p:spPr>
          <a:xfrm>
            <a:off x="966511" y="5590556"/>
            <a:ext cx="2377440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Клас який зберігає нашу сцену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08EBCE-5A33-085E-2A2D-501E4FD3C717}"/>
              </a:ext>
            </a:extLst>
          </p:cNvPr>
          <p:cNvSpPr txBox="1"/>
          <p:nvPr/>
        </p:nvSpPr>
        <p:spPr>
          <a:xfrm>
            <a:off x="4342738" y="2629438"/>
            <a:ext cx="1529300" cy="646331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Включаємо файли </a:t>
            </a:r>
            <a:r>
              <a:rPr lang="en-CA" dirty="0" err="1">
                <a:solidFill>
                  <a:schemeClr val="bg1"/>
                </a:solidFill>
                <a:latin typeface="YouTube Sans"/>
              </a:rPr>
              <a:t>Assimp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5372CB4-37C2-EC9E-96C1-4C7E59D16210}"/>
              </a:ext>
            </a:extLst>
          </p:cNvPr>
          <p:cNvCxnSpPr>
            <a:cxnSpLocks/>
          </p:cNvCxnSpPr>
          <p:nvPr/>
        </p:nvCxnSpPr>
        <p:spPr>
          <a:xfrm flipH="1">
            <a:off x="3741089" y="3147973"/>
            <a:ext cx="646214" cy="37868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0444C40-96B1-FDA0-F176-466FE031A95B}"/>
              </a:ext>
            </a:extLst>
          </p:cNvPr>
          <p:cNvSpPr/>
          <p:nvPr/>
        </p:nvSpPr>
        <p:spPr>
          <a:xfrm>
            <a:off x="3261744" y="4496734"/>
            <a:ext cx="1528917" cy="1971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FF2A05-2F07-0C3C-EA76-11BE9F5C8CEF}"/>
              </a:ext>
            </a:extLst>
          </p:cNvPr>
          <p:cNvSpPr/>
          <p:nvPr/>
        </p:nvSpPr>
        <p:spPr>
          <a:xfrm>
            <a:off x="1293223" y="4660923"/>
            <a:ext cx="6653348" cy="19713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592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18" grpId="0" animBg="1"/>
      <p:bldP spid="18" grpId="1" animBg="1"/>
      <p:bldP spid="20" grpId="0" animBg="1"/>
      <p:bldP spid="20" grpId="1" animBg="1"/>
      <p:bldP spid="10" grpId="0" animBg="1"/>
      <p:bldP spid="17" grpId="0" animBg="1"/>
      <p:bldP spid="17" grpId="1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1B463-8EE6-F21C-393B-D5D102BD6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YouTube Sans"/>
              </a:rPr>
              <a:t>Assimp</a:t>
            </a:r>
            <a:endParaRPr lang="en-US" dirty="0">
              <a:latin typeface="YouTube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F5E1F0-7CCE-147F-2C28-66FF92AA9F34}"/>
              </a:ext>
            </a:extLst>
          </p:cNvPr>
          <p:cNvSpPr txBox="1"/>
          <p:nvPr/>
        </p:nvSpPr>
        <p:spPr>
          <a:xfrm>
            <a:off x="4707685" y="1496643"/>
            <a:ext cx="2200459" cy="92333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err="1">
                <a:latin typeface="Consolas" panose="020B0609020204030204" pitchFamily="49" charset="0"/>
              </a:rPr>
              <a:t>aiScene</a:t>
            </a:r>
            <a:endParaRPr lang="en-US" b="1" u="sng" dirty="0">
              <a:latin typeface="Consolas" panose="020B0609020204030204" pitchFamily="49" charset="0"/>
            </a:endParaRPr>
          </a:p>
          <a:p>
            <a:pPr algn="ctr"/>
            <a:r>
              <a:rPr lang="en-US" dirty="0" err="1">
                <a:latin typeface="Consolas" panose="020B0609020204030204" pitchFamily="49" charset="0"/>
              </a:rPr>
              <a:t>mRootNode</a:t>
            </a:r>
            <a:endParaRPr lang="en-US" dirty="0">
              <a:latin typeface="Consolas" panose="020B0609020204030204" pitchFamily="49" charset="0"/>
            </a:endParaRPr>
          </a:p>
          <a:p>
            <a:pPr algn="ctr"/>
            <a:r>
              <a:rPr lang="en-US" dirty="0" err="1">
                <a:latin typeface="Consolas" panose="020B0609020204030204" pitchFamily="49" charset="0"/>
              </a:rPr>
              <a:t>mMeshes</a:t>
            </a:r>
            <a:r>
              <a:rPr lang="en-US" dirty="0">
                <a:latin typeface="Consolas" panose="020B0609020204030204" pitchFamily="49" charset="0"/>
              </a:rPr>
              <a:t>*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01C6F4-B59F-42C0-4C31-D56A7672C2C2}"/>
              </a:ext>
            </a:extLst>
          </p:cNvPr>
          <p:cNvSpPr txBox="1"/>
          <p:nvPr/>
        </p:nvSpPr>
        <p:spPr>
          <a:xfrm>
            <a:off x="1556446" y="2646033"/>
            <a:ext cx="2200459" cy="92333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err="1">
                <a:latin typeface="Consolas" panose="020B0609020204030204" pitchFamily="49" charset="0"/>
              </a:rPr>
              <a:t>aiNode</a:t>
            </a:r>
            <a:endParaRPr lang="en-US" b="1" u="sng" dirty="0">
              <a:latin typeface="Consolas" panose="020B0609020204030204" pitchFamily="49" charset="0"/>
            </a:endParaRPr>
          </a:p>
          <a:p>
            <a:pPr algn="ctr"/>
            <a:r>
              <a:rPr lang="en-US" dirty="0" err="1">
                <a:latin typeface="Consolas" panose="020B0609020204030204" pitchFamily="49" charset="0"/>
              </a:rPr>
              <a:t>mMeshes</a:t>
            </a:r>
            <a:r>
              <a:rPr lang="en-US" dirty="0">
                <a:latin typeface="Consolas" panose="020B0609020204030204" pitchFamily="49" charset="0"/>
              </a:rPr>
              <a:t>*</a:t>
            </a:r>
          </a:p>
          <a:p>
            <a:pPr algn="ctr"/>
            <a:r>
              <a:rPr lang="en-US" dirty="0" err="1">
                <a:latin typeface="Consolas" panose="020B0609020204030204" pitchFamily="49" charset="0"/>
              </a:rPr>
              <a:t>mChildren</a:t>
            </a:r>
            <a:r>
              <a:rPr lang="en-US" dirty="0">
                <a:latin typeface="Consolas" panose="020B0609020204030204" pitchFamily="49" charset="0"/>
              </a:rPr>
              <a:t>*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5255E8-0ECA-871F-88BE-35FA8C5BDF0F}"/>
              </a:ext>
            </a:extLst>
          </p:cNvPr>
          <p:cNvCxnSpPr>
            <a:endCxn id="5" idx="0"/>
          </p:cNvCxnSpPr>
          <p:nvPr/>
        </p:nvCxnSpPr>
        <p:spPr>
          <a:xfrm flipH="1">
            <a:off x="2656676" y="1958308"/>
            <a:ext cx="2528857" cy="6877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F316F9F-0573-B7BB-A93A-F2389AE8593A}"/>
              </a:ext>
            </a:extLst>
          </p:cNvPr>
          <p:cNvSpPr txBox="1"/>
          <p:nvPr/>
        </p:nvSpPr>
        <p:spPr>
          <a:xfrm>
            <a:off x="293001" y="4257088"/>
            <a:ext cx="2200459" cy="92333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err="1">
                <a:latin typeface="Consolas" panose="020B0609020204030204" pitchFamily="49" charset="0"/>
              </a:rPr>
              <a:t>aiNode</a:t>
            </a:r>
            <a:endParaRPr lang="en-US" b="1" u="sng" dirty="0">
              <a:latin typeface="Consolas" panose="020B0609020204030204" pitchFamily="49" charset="0"/>
            </a:endParaRPr>
          </a:p>
          <a:p>
            <a:pPr algn="ctr"/>
            <a:r>
              <a:rPr lang="en-US" dirty="0" err="1">
                <a:latin typeface="Consolas" panose="020B0609020204030204" pitchFamily="49" charset="0"/>
              </a:rPr>
              <a:t>mMeshes</a:t>
            </a:r>
            <a:r>
              <a:rPr lang="en-US" dirty="0">
                <a:latin typeface="Consolas" panose="020B0609020204030204" pitchFamily="49" charset="0"/>
              </a:rPr>
              <a:t>*</a:t>
            </a:r>
          </a:p>
          <a:p>
            <a:pPr algn="ctr"/>
            <a:r>
              <a:rPr lang="en-US" dirty="0" err="1">
                <a:latin typeface="Consolas" panose="020B0609020204030204" pitchFamily="49" charset="0"/>
              </a:rPr>
              <a:t>mChildren</a:t>
            </a:r>
            <a:r>
              <a:rPr lang="en-US" dirty="0">
                <a:latin typeface="Consolas" panose="020B0609020204030204" pitchFamily="49" charset="0"/>
              </a:rPr>
              <a:t>*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AF29F6-A673-BBEB-1AEF-9DF1257B77CF}"/>
              </a:ext>
            </a:extLst>
          </p:cNvPr>
          <p:cNvSpPr txBox="1"/>
          <p:nvPr/>
        </p:nvSpPr>
        <p:spPr>
          <a:xfrm>
            <a:off x="3061764" y="4257088"/>
            <a:ext cx="2200459" cy="92333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err="1">
                <a:latin typeface="Consolas" panose="020B0609020204030204" pitchFamily="49" charset="0"/>
              </a:rPr>
              <a:t>aiNode</a:t>
            </a:r>
            <a:endParaRPr lang="en-US" b="1" u="sng" dirty="0">
              <a:latin typeface="Consolas" panose="020B0609020204030204" pitchFamily="49" charset="0"/>
            </a:endParaRPr>
          </a:p>
          <a:p>
            <a:pPr algn="ctr"/>
            <a:r>
              <a:rPr lang="en-US" dirty="0" err="1">
                <a:latin typeface="Consolas" panose="020B0609020204030204" pitchFamily="49" charset="0"/>
              </a:rPr>
              <a:t>mMeshes</a:t>
            </a:r>
            <a:r>
              <a:rPr lang="en-US" dirty="0">
                <a:latin typeface="Consolas" panose="020B0609020204030204" pitchFamily="49" charset="0"/>
              </a:rPr>
              <a:t>*</a:t>
            </a:r>
          </a:p>
          <a:p>
            <a:pPr algn="ctr"/>
            <a:r>
              <a:rPr lang="en-US" dirty="0" err="1">
                <a:latin typeface="Consolas" panose="020B0609020204030204" pitchFamily="49" charset="0"/>
              </a:rPr>
              <a:t>mChildren</a:t>
            </a:r>
            <a:r>
              <a:rPr lang="en-US" dirty="0">
                <a:latin typeface="Consolas" panose="020B0609020204030204" pitchFamily="49" charset="0"/>
              </a:rPr>
              <a:t>*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6D7542E-5B72-0CE8-53DA-75EEC9A218BF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1393231" y="3429000"/>
            <a:ext cx="618449" cy="8280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60EDBB-ACED-D18C-4AFB-CCC41B71AE05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3274142" y="3429000"/>
            <a:ext cx="887852" cy="8280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FF6031D-A1F5-C576-400F-196AC3E2EC43}"/>
              </a:ext>
            </a:extLst>
          </p:cNvPr>
          <p:cNvCxnSpPr>
            <a:cxnSpLocks/>
          </p:cNvCxnSpPr>
          <p:nvPr/>
        </p:nvCxnSpPr>
        <p:spPr>
          <a:xfrm flipH="1">
            <a:off x="3117808" y="5040055"/>
            <a:ext cx="369692" cy="8280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9832EEC-83CE-4FB9-4E3F-F7EE79399340}"/>
              </a:ext>
            </a:extLst>
          </p:cNvPr>
          <p:cNvCxnSpPr>
            <a:cxnSpLocks/>
          </p:cNvCxnSpPr>
          <p:nvPr/>
        </p:nvCxnSpPr>
        <p:spPr>
          <a:xfrm>
            <a:off x="4763728" y="5040055"/>
            <a:ext cx="601734" cy="8769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6906C13-9C18-9E4C-3472-B272CD406512}"/>
              </a:ext>
            </a:extLst>
          </p:cNvPr>
          <p:cNvCxnSpPr>
            <a:cxnSpLocks/>
          </p:cNvCxnSpPr>
          <p:nvPr/>
        </p:nvCxnSpPr>
        <p:spPr>
          <a:xfrm>
            <a:off x="2098203" y="5040055"/>
            <a:ext cx="558472" cy="8280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76097EE-9363-9E10-FF81-3A92329AE655}"/>
              </a:ext>
            </a:extLst>
          </p:cNvPr>
          <p:cNvCxnSpPr>
            <a:cxnSpLocks/>
          </p:cNvCxnSpPr>
          <p:nvPr/>
        </p:nvCxnSpPr>
        <p:spPr>
          <a:xfrm flipH="1">
            <a:off x="366743" y="5040055"/>
            <a:ext cx="329381" cy="8769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6D40FB25-C76A-2868-81BE-155ADF6B5C21}"/>
              </a:ext>
            </a:extLst>
          </p:cNvPr>
          <p:cNvSpPr/>
          <p:nvPr/>
        </p:nvSpPr>
        <p:spPr>
          <a:xfrm>
            <a:off x="117003" y="2302170"/>
            <a:ext cx="5380211" cy="451300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3FE234-9A47-38C6-21BD-2E8E19700007}"/>
              </a:ext>
            </a:extLst>
          </p:cNvPr>
          <p:cNvSpPr txBox="1"/>
          <p:nvPr/>
        </p:nvSpPr>
        <p:spPr>
          <a:xfrm>
            <a:off x="5365462" y="2627526"/>
            <a:ext cx="2075591" cy="1200329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Ми можемо ігнорувати це дерево вузлів для наших цілей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620A4A-CB18-8ECE-2820-8F97D763E5EA}"/>
              </a:ext>
            </a:extLst>
          </p:cNvPr>
          <p:cNvSpPr txBox="1"/>
          <p:nvPr/>
        </p:nvSpPr>
        <p:spPr>
          <a:xfrm>
            <a:off x="8878921" y="1628625"/>
            <a:ext cx="2200459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Масиви які зберігають вершини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6635C29-7D2F-B51D-8A13-0FD5595A0CDD}"/>
              </a:ext>
            </a:extLst>
          </p:cNvPr>
          <p:cNvSpPr txBox="1"/>
          <p:nvPr/>
        </p:nvSpPr>
        <p:spPr>
          <a:xfrm>
            <a:off x="8030074" y="4406760"/>
            <a:ext cx="2559548" cy="646331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Масив лицей, кожен з них зберігає індекси 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7240825-8BEB-03F9-60A7-17BACE1CE4E7}"/>
              </a:ext>
            </a:extLst>
          </p:cNvPr>
          <p:cNvSpPr txBox="1"/>
          <p:nvPr/>
        </p:nvSpPr>
        <p:spPr>
          <a:xfrm>
            <a:off x="7992643" y="2820778"/>
            <a:ext cx="2200459" cy="120032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onsolas" panose="020B0609020204030204" pitchFamily="49" charset="0"/>
            </a:endParaRPr>
          </a:p>
          <a:p>
            <a:pPr algn="ctr"/>
            <a:endParaRPr lang="en-US" dirty="0">
              <a:latin typeface="Consolas" panose="020B0609020204030204" pitchFamily="49" charset="0"/>
            </a:endParaRPr>
          </a:p>
          <a:p>
            <a:pPr algn="ctr"/>
            <a:endParaRPr lang="en-US" dirty="0">
              <a:latin typeface="Consolas" panose="020B0609020204030204" pitchFamily="49" charset="0"/>
            </a:endParaRPr>
          </a:p>
          <a:p>
            <a:pPr algn="ctr"/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D1BFE7-94B4-0C6C-15EA-2877CC1F132A}"/>
              </a:ext>
            </a:extLst>
          </p:cNvPr>
          <p:cNvSpPr txBox="1"/>
          <p:nvPr/>
        </p:nvSpPr>
        <p:spPr>
          <a:xfrm>
            <a:off x="7867772" y="2718683"/>
            <a:ext cx="2200459" cy="120032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onsolas" panose="020B0609020204030204" pitchFamily="49" charset="0"/>
            </a:endParaRPr>
          </a:p>
          <a:p>
            <a:pPr algn="ctr"/>
            <a:endParaRPr lang="en-US" dirty="0">
              <a:latin typeface="Consolas" panose="020B0609020204030204" pitchFamily="49" charset="0"/>
            </a:endParaRPr>
          </a:p>
          <a:p>
            <a:pPr algn="ctr"/>
            <a:endParaRPr lang="en-US" dirty="0">
              <a:latin typeface="Consolas" panose="020B0609020204030204" pitchFamily="49" charset="0"/>
            </a:endParaRPr>
          </a:p>
          <a:p>
            <a:pPr algn="ctr"/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88D0654-A330-5773-06EE-93EAED9C1D74}"/>
              </a:ext>
            </a:extLst>
          </p:cNvPr>
          <p:cNvSpPr txBox="1"/>
          <p:nvPr/>
        </p:nvSpPr>
        <p:spPr>
          <a:xfrm>
            <a:off x="7725206" y="2562795"/>
            <a:ext cx="2200459" cy="120032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err="1">
                <a:latin typeface="Consolas" panose="020B0609020204030204" pitchFamily="49" charset="0"/>
              </a:rPr>
              <a:t>aiMesh</a:t>
            </a:r>
            <a:endParaRPr lang="en-US" b="1" u="sng" dirty="0">
              <a:latin typeface="Consolas" panose="020B0609020204030204" pitchFamily="49" charset="0"/>
            </a:endParaRPr>
          </a:p>
          <a:p>
            <a:pPr algn="ctr"/>
            <a:r>
              <a:rPr lang="en-US" dirty="0" err="1">
                <a:latin typeface="Consolas" panose="020B0609020204030204" pitchFamily="49" charset="0"/>
              </a:rPr>
              <a:t>mVertices</a:t>
            </a:r>
            <a:r>
              <a:rPr lang="en-US" dirty="0">
                <a:latin typeface="Consolas" panose="020B0609020204030204" pitchFamily="49" charset="0"/>
              </a:rPr>
              <a:t>*</a:t>
            </a:r>
          </a:p>
          <a:p>
            <a:pPr algn="ctr"/>
            <a:r>
              <a:rPr lang="en-US" dirty="0" err="1">
                <a:latin typeface="Consolas" panose="020B0609020204030204" pitchFamily="49" charset="0"/>
              </a:rPr>
              <a:t>mTextureCoords</a:t>
            </a:r>
            <a:r>
              <a:rPr lang="en-US" dirty="0">
                <a:latin typeface="Consolas" panose="020B0609020204030204" pitchFamily="49" charset="0"/>
              </a:rPr>
              <a:t>*</a:t>
            </a:r>
          </a:p>
          <a:p>
            <a:pPr algn="ctr"/>
            <a:r>
              <a:rPr lang="en-US" dirty="0" err="1">
                <a:latin typeface="Consolas" panose="020B0609020204030204" pitchFamily="49" charset="0"/>
              </a:rPr>
              <a:t>mFaces</a:t>
            </a:r>
            <a:r>
              <a:rPr lang="en-US" dirty="0">
                <a:latin typeface="Consolas" panose="020B0609020204030204" pitchFamily="49" charset="0"/>
              </a:rPr>
              <a:t>*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63B4B56-A666-271C-FA04-D2C7AACD9A19}"/>
              </a:ext>
            </a:extLst>
          </p:cNvPr>
          <p:cNvCxnSpPr>
            <a:cxnSpLocks/>
          </p:cNvCxnSpPr>
          <p:nvPr/>
        </p:nvCxnSpPr>
        <p:spPr>
          <a:xfrm>
            <a:off x="6377203" y="2212258"/>
            <a:ext cx="2448233" cy="3505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8D9629A-AABB-FD72-8CF7-25EEB4C804B9}"/>
              </a:ext>
            </a:extLst>
          </p:cNvPr>
          <p:cNvCxnSpPr>
            <a:cxnSpLocks/>
          </p:cNvCxnSpPr>
          <p:nvPr/>
        </p:nvCxnSpPr>
        <p:spPr>
          <a:xfrm flipH="1" flipV="1">
            <a:off x="9055510" y="3687085"/>
            <a:ext cx="224175" cy="80232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8776C0BF-DCEE-4465-1F0D-E84A7486254F}"/>
              </a:ext>
            </a:extLst>
          </p:cNvPr>
          <p:cNvSpPr/>
          <p:nvPr/>
        </p:nvSpPr>
        <p:spPr>
          <a:xfrm>
            <a:off x="7773873" y="2885151"/>
            <a:ext cx="2064775" cy="54384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DD261E-3D8E-9588-FA72-5857E7E25F05}"/>
              </a:ext>
            </a:extLst>
          </p:cNvPr>
          <p:cNvSpPr txBox="1"/>
          <p:nvPr/>
        </p:nvSpPr>
        <p:spPr>
          <a:xfrm>
            <a:off x="7789803" y="1356507"/>
            <a:ext cx="228305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А що таке є </a:t>
            </a:r>
            <a:r>
              <a:rPr lang="en-CA" dirty="0" err="1">
                <a:solidFill>
                  <a:schemeClr val="bg1"/>
                </a:solidFill>
                <a:latin typeface="YouTube Sans"/>
              </a:rPr>
              <a:t>aiMesh</a:t>
            </a:r>
            <a:r>
              <a:rPr lang="en-CA" dirty="0">
                <a:solidFill>
                  <a:schemeClr val="bg1"/>
                </a:solidFill>
                <a:latin typeface="YouTube Sans"/>
              </a:rPr>
              <a:t> 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і чому є масив їх</a:t>
            </a:r>
            <a:r>
              <a:rPr lang="en-CA" dirty="0">
                <a:solidFill>
                  <a:schemeClr val="bg1"/>
                </a:solidFill>
                <a:latin typeface="YouTube Sans"/>
              </a:rPr>
              <a:t>?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44DC621-C590-04F4-E4B2-3CFA1A812412}"/>
              </a:ext>
            </a:extLst>
          </p:cNvPr>
          <p:cNvSpPr/>
          <p:nvPr/>
        </p:nvSpPr>
        <p:spPr>
          <a:xfrm rot="16200000">
            <a:off x="8872890" y="1027271"/>
            <a:ext cx="221198" cy="2419231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592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5" grpId="0" animBg="1"/>
      <p:bldP spid="39" grpId="0" animBg="1"/>
      <p:bldP spid="40" grpId="0" animBg="1"/>
      <p:bldP spid="43" grpId="0" animBg="1"/>
      <p:bldP spid="43" grpId="1" animBg="1"/>
      <p:bldP spid="44" grpId="0" animBg="1"/>
      <p:bldP spid="44" grpId="1" animBg="1"/>
      <p:bldP spid="50" grpId="0" animBg="1"/>
      <p:bldP spid="51" grpId="0" animBg="1"/>
      <p:bldP spid="52" grpId="0" animBg="1"/>
      <p:bldP spid="57" grpId="0" animBg="1"/>
      <p:bldP spid="57" grpId="1" animBg="1"/>
      <p:bldP spid="3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47B10-81A4-39AB-7915-5779169C8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YouTube Sans"/>
              </a:rPr>
              <a:t>Assimp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35C13-D528-1616-586F-9F749E382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1"/>
            <a:ext cx="9458379" cy="1389016"/>
          </a:xfrm>
        </p:spPr>
        <p:txBody>
          <a:bodyPr>
            <a:normAutofit/>
          </a:bodyPr>
          <a:lstStyle/>
          <a:p>
            <a:r>
              <a:rPr lang="en-CA" b="1" dirty="0">
                <a:latin typeface="YouTube Sans"/>
              </a:rPr>
              <a:t>Mesh/</a:t>
            </a:r>
            <a:r>
              <a:rPr lang="ru-RU" b="1" dirty="0">
                <a:latin typeface="YouTube Sans"/>
              </a:rPr>
              <a:t>Меш</a:t>
            </a:r>
            <a:r>
              <a:rPr lang="en-CA" b="1" dirty="0">
                <a:latin typeface="YouTube Sans"/>
              </a:rPr>
              <a:t>/</a:t>
            </a:r>
            <a:r>
              <a:rPr lang="uk-UA" b="1" dirty="0">
                <a:latin typeface="YouTube Sans"/>
              </a:rPr>
              <a:t>С</a:t>
            </a:r>
            <a:r>
              <a:rPr lang="ru-RU" b="1" dirty="0">
                <a:latin typeface="YouTube Sans"/>
              </a:rPr>
              <a:t>ітка</a:t>
            </a:r>
            <a:r>
              <a:rPr lang="en-CA" dirty="0">
                <a:latin typeface="YouTube Sans"/>
              </a:rPr>
              <a:t>, </a:t>
            </a:r>
            <a:r>
              <a:rPr lang="uk-UA" dirty="0">
                <a:latin typeface="YouTube Sans"/>
              </a:rPr>
              <a:t>це частина моделі яка зберігає свої вершини</a:t>
            </a:r>
            <a:r>
              <a:rPr lang="en-CA" dirty="0">
                <a:latin typeface="YouTube Sans"/>
              </a:rPr>
              <a:t>/</a:t>
            </a:r>
            <a:r>
              <a:rPr lang="uk-UA" dirty="0">
                <a:latin typeface="YouTube Sans"/>
              </a:rPr>
              <a:t>індекси</a:t>
            </a:r>
            <a:r>
              <a:rPr lang="en-CA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та текстури</a:t>
            </a:r>
          </a:p>
          <a:p>
            <a:pPr lvl="1"/>
            <a:r>
              <a:rPr lang="uk-UA" dirty="0">
                <a:latin typeface="YouTube Sans"/>
              </a:rPr>
              <a:t>Ми розділюємо модель на меші</a:t>
            </a:r>
            <a:r>
              <a:rPr lang="en-CA" dirty="0">
                <a:latin typeface="YouTube Sans"/>
              </a:rPr>
              <a:t>/</a:t>
            </a:r>
            <a:r>
              <a:rPr lang="uk-UA" dirty="0">
                <a:latin typeface="YouTube Sans"/>
              </a:rPr>
              <a:t>сітки щоби кожна сітка мала свій матеріал</a:t>
            </a:r>
            <a:r>
              <a:rPr lang="en-CA" dirty="0">
                <a:latin typeface="YouTube Sans"/>
              </a:rPr>
              <a:t>/</a:t>
            </a:r>
            <a:r>
              <a:rPr lang="uk-UA" dirty="0">
                <a:latin typeface="YouTube Sans"/>
              </a:rPr>
              <a:t>текстурів</a:t>
            </a:r>
            <a:endParaRPr lang="en-CA" dirty="0">
              <a:latin typeface="YouTube Sans"/>
            </a:endParaRPr>
          </a:p>
          <a:p>
            <a:r>
              <a:rPr lang="uk-UA" dirty="0">
                <a:latin typeface="YouTube Sans"/>
              </a:rPr>
              <a:t>Модель тоді є просто масив мешів та текстур, які разом творять один об</a:t>
            </a:r>
            <a:r>
              <a:rPr lang="en-CA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єкт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532728-1774-CBB5-B12B-DF9ED38C01F3}"/>
              </a:ext>
            </a:extLst>
          </p:cNvPr>
          <p:cNvSpPr txBox="1"/>
          <p:nvPr/>
        </p:nvSpPr>
        <p:spPr>
          <a:xfrm>
            <a:off x="4041057" y="3399463"/>
            <a:ext cx="2200459" cy="92333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latin typeface="Consolas" panose="020B0609020204030204" pitchFamily="49" charset="0"/>
              </a:rPr>
              <a:t>Model</a:t>
            </a:r>
          </a:p>
          <a:p>
            <a:pPr algn="ctr"/>
            <a:r>
              <a:rPr lang="en-US" dirty="0" err="1">
                <a:latin typeface="Consolas" panose="020B0609020204030204" pitchFamily="49" charset="0"/>
              </a:rPr>
              <a:t>NumMeshes</a:t>
            </a:r>
            <a:endParaRPr lang="en-US" dirty="0">
              <a:latin typeface="Consolas" panose="020B0609020204030204" pitchFamily="49" charset="0"/>
            </a:endParaRPr>
          </a:p>
          <a:p>
            <a:pPr algn="ctr"/>
            <a:r>
              <a:rPr lang="en-US" dirty="0">
                <a:latin typeface="Consolas" panose="020B0609020204030204" pitchFamily="49" charset="0"/>
              </a:rPr>
              <a:t>Meshes*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047946-DDEC-7850-EDD6-58D1E405F712}"/>
              </a:ext>
            </a:extLst>
          </p:cNvPr>
          <p:cNvSpPr txBox="1"/>
          <p:nvPr/>
        </p:nvSpPr>
        <p:spPr>
          <a:xfrm>
            <a:off x="4441029" y="5430789"/>
            <a:ext cx="2200459" cy="92333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A" dirty="0">
              <a:latin typeface="Consolas" panose="020B0609020204030204" pitchFamily="49" charset="0"/>
            </a:endParaRPr>
          </a:p>
          <a:p>
            <a:pPr algn="ctr"/>
            <a:endParaRPr lang="en-US" dirty="0">
              <a:latin typeface="Consolas" panose="020B0609020204030204" pitchFamily="49" charset="0"/>
            </a:endParaRPr>
          </a:p>
          <a:p>
            <a:pPr algn="ctr"/>
            <a:endParaRPr lang="en-US" dirty="0">
              <a:latin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80ACF24-B08F-1774-845A-088497CE670E}"/>
              </a:ext>
            </a:extLst>
          </p:cNvPr>
          <p:cNvCxnSpPr>
            <a:cxnSpLocks/>
            <a:stCxn id="4" idx="2"/>
            <a:endCxn id="14" idx="0"/>
          </p:cNvCxnSpPr>
          <p:nvPr/>
        </p:nvCxnSpPr>
        <p:spPr>
          <a:xfrm>
            <a:off x="5141287" y="4322793"/>
            <a:ext cx="0" cy="7128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643B62-DF5C-F552-F1FF-B1D834384C7C}"/>
              </a:ext>
            </a:extLst>
          </p:cNvPr>
          <p:cNvSpPr txBox="1"/>
          <p:nvPr/>
        </p:nvSpPr>
        <p:spPr>
          <a:xfrm>
            <a:off x="4307705" y="5305232"/>
            <a:ext cx="2200459" cy="92333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A" dirty="0">
              <a:latin typeface="Consolas" panose="020B0609020204030204" pitchFamily="49" charset="0"/>
            </a:endParaRPr>
          </a:p>
          <a:p>
            <a:pPr algn="ctr"/>
            <a:endParaRPr lang="en-US" dirty="0">
              <a:latin typeface="Consolas" panose="020B0609020204030204" pitchFamily="49" charset="0"/>
            </a:endParaRPr>
          </a:p>
          <a:p>
            <a:pPr algn="ctr"/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09F8E-540E-C510-5413-4510BBA02D3F}"/>
              </a:ext>
            </a:extLst>
          </p:cNvPr>
          <p:cNvSpPr txBox="1"/>
          <p:nvPr/>
        </p:nvSpPr>
        <p:spPr>
          <a:xfrm>
            <a:off x="4174381" y="5179675"/>
            <a:ext cx="2200459" cy="92333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A" dirty="0">
              <a:latin typeface="Consolas" panose="020B0609020204030204" pitchFamily="49" charset="0"/>
            </a:endParaRPr>
          </a:p>
          <a:p>
            <a:pPr algn="ctr"/>
            <a:endParaRPr lang="en-US" dirty="0">
              <a:latin typeface="Consolas" panose="020B0609020204030204" pitchFamily="49" charset="0"/>
            </a:endParaRPr>
          </a:p>
          <a:p>
            <a:pPr algn="ctr"/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2C66A5-CB89-17C6-20D9-7EFEA7997649}"/>
              </a:ext>
            </a:extLst>
          </p:cNvPr>
          <p:cNvSpPr txBox="1"/>
          <p:nvPr/>
        </p:nvSpPr>
        <p:spPr>
          <a:xfrm>
            <a:off x="4041057" y="5035606"/>
            <a:ext cx="2200459" cy="92333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latin typeface="Consolas" panose="020B0609020204030204" pitchFamily="49" charset="0"/>
              </a:rPr>
              <a:t>Mesh</a:t>
            </a:r>
          </a:p>
          <a:p>
            <a:pPr algn="ctr"/>
            <a:r>
              <a:rPr lang="en-US" dirty="0">
                <a:latin typeface="Consolas" panose="020B0609020204030204" pitchFamily="49" charset="0"/>
              </a:rPr>
              <a:t>Vertices*</a:t>
            </a:r>
          </a:p>
          <a:p>
            <a:pPr algn="ctr"/>
            <a:r>
              <a:rPr lang="en-US" dirty="0">
                <a:latin typeface="Consolas" panose="020B0609020204030204" pitchFamily="49" charset="0"/>
              </a:rPr>
              <a:t>Indices*</a:t>
            </a:r>
          </a:p>
        </p:txBody>
      </p:sp>
    </p:spTree>
    <p:extLst>
      <p:ext uri="{BB962C8B-B14F-4D97-AF65-F5344CB8AC3E}">
        <p14:creationId xmlns:p14="http://schemas.microsoft.com/office/powerpoint/2010/main" val="973562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E6BA5-B1FC-EEAE-2873-E7146719B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YouTube Sans"/>
              </a:rPr>
              <a:t>Assimp</a:t>
            </a:r>
            <a:r>
              <a:rPr lang="en-US" dirty="0">
                <a:latin typeface="YouTube Sans"/>
              </a:rPr>
              <a:t> – </a:t>
            </a:r>
            <a:r>
              <a:rPr lang="uk-UA" dirty="0">
                <a:latin typeface="YouTube Sans"/>
              </a:rPr>
              <a:t>Індекси</a:t>
            </a:r>
            <a:r>
              <a:rPr lang="en-US" dirty="0">
                <a:latin typeface="YouTube Sans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AEF9A-6BCB-638C-F507-B875823C4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343579" cy="4351337"/>
          </a:xfrm>
        </p:spPr>
        <p:txBody>
          <a:bodyPr/>
          <a:lstStyle/>
          <a:p>
            <a:r>
              <a:rPr lang="uk-UA" dirty="0">
                <a:latin typeface="YouTube Sans"/>
              </a:rPr>
              <a:t>Наші індекси зберігаються в масиві лицей</a:t>
            </a:r>
            <a:endParaRPr lang="en-US" dirty="0">
              <a:latin typeface="YouTube Sans"/>
            </a:endParaRPr>
          </a:p>
          <a:p>
            <a:r>
              <a:rPr lang="uk-UA" dirty="0">
                <a:latin typeface="YouTube Sans"/>
              </a:rPr>
              <a:t>Лице у цьому контексті можна зрозуміти як трикутник, четвірка, інші </a:t>
            </a:r>
            <a:r>
              <a:rPr lang="en-CA" dirty="0">
                <a:latin typeface="YouTube Sans"/>
              </a:rPr>
              <a:t>2D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фігури, які зберігають індекси в масиву вершин</a:t>
            </a:r>
            <a:endParaRPr lang="en-CA" dirty="0">
              <a:latin typeface="YouTube Sans"/>
            </a:endParaRPr>
          </a:p>
          <a:p>
            <a:r>
              <a:rPr lang="uk-UA" dirty="0">
                <a:latin typeface="YouTube Sans"/>
              </a:rPr>
              <a:t>Через це що ми використовуємо позначок </a:t>
            </a:r>
            <a:r>
              <a:rPr lang="en-US" dirty="0" err="1">
                <a:latin typeface="YouTube Sans"/>
              </a:rPr>
              <a:t>aiProcess_Triangulate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коли ми навантажуємо модель, тут тільки будуть трикутники знаходитися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557BD-31A9-61B9-97E6-D52252FF2C94}"/>
              </a:ext>
            </a:extLst>
          </p:cNvPr>
          <p:cNvSpPr txBox="1"/>
          <p:nvPr/>
        </p:nvSpPr>
        <p:spPr>
          <a:xfrm>
            <a:off x="8323414" y="2400365"/>
            <a:ext cx="2200459" cy="92333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err="1">
                <a:latin typeface="Consolas" panose="020B0609020204030204" pitchFamily="49" charset="0"/>
              </a:rPr>
              <a:t>aiFace</a:t>
            </a:r>
            <a:endParaRPr lang="en-US" b="1" u="sng" dirty="0">
              <a:latin typeface="Consolas" panose="020B0609020204030204" pitchFamily="49" charset="0"/>
            </a:endParaRPr>
          </a:p>
          <a:p>
            <a:pPr algn="ctr"/>
            <a:r>
              <a:rPr lang="en-US" dirty="0" err="1">
                <a:latin typeface="Consolas" panose="020B0609020204030204" pitchFamily="49" charset="0"/>
              </a:rPr>
              <a:t>mNumIndices</a:t>
            </a:r>
            <a:endParaRPr lang="en-US" dirty="0">
              <a:latin typeface="Consolas" panose="020B0609020204030204" pitchFamily="49" charset="0"/>
            </a:endParaRPr>
          </a:p>
          <a:p>
            <a:pPr algn="ctr"/>
            <a:r>
              <a:rPr lang="en-US" dirty="0" err="1">
                <a:latin typeface="Consolas" panose="020B0609020204030204" pitchFamily="49" charset="0"/>
              </a:rPr>
              <a:t>mIndices</a:t>
            </a:r>
            <a:r>
              <a:rPr lang="en-US" dirty="0">
                <a:latin typeface="Consolas" panose="020B0609020204030204" pitchFamily="49" charset="0"/>
              </a:rPr>
              <a:t>*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BCD5F74-C5CE-8344-E165-C0473F5DA04B}"/>
              </a:ext>
            </a:extLst>
          </p:cNvPr>
          <p:cNvCxnSpPr>
            <a:cxnSpLocks/>
          </p:cNvCxnSpPr>
          <p:nvPr/>
        </p:nvCxnSpPr>
        <p:spPr>
          <a:xfrm flipH="1">
            <a:off x="8177349" y="3200400"/>
            <a:ext cx="615141" cy="4654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A303AC70-F016-FB20-253D-025B0A5F0CE5}"/>
              </a:ext>
            </a:extLst>
          </p:cNvPr>
          <p:cNvSpPr/>
          <p:nvPr/>
        </p:nvSpPr>
        <p:spPr>
          <a:xfrm>
            <a:off x="7515497" y="3785616"/>
            <a:ext cx="1058092" cy="955766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9C7A19-8B93-A0FD-D991-8B81F86AE25A}"/>
              </a:ext>
            </a:extLst>
          </p:cNvPr>
          <p:cNvSpPr/>
          <p:nvPr/>
        </p:nvSpPr>
        <p:spPr>
          <a:xfrm>
            <a:off x="7981406" y="3718124"/>
            <a:ext cx="126274" cy="134983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B3EBAD-F60F-B664-9AF3-9159F1A8B54B}"/>
              </a:ext>
            </a:extLst>
          </p:cNvPr>
          <p:cNvSpPr/>
          <p:nvPr/>
        </p:nvSpPr>
        <p:spPr>
          <a:xfrm>
            <a:off x="8510452" y="4673890"/>
            <a:ext cx="126274" cy="134983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A049E6-DF2D-C2A1-9FDC-BA24F19A1006}"/>
              </a:ext>
            </a:extLst>
          </p:cNvPr>
          <p:cNvSpPr/>
          <p:nvPr/>
        </p:nvSpPr>
        <p:spPr>
          <a:xfrm>
            <a:off x="7452360" y="4673889"/>
            <a:ext cx="126274" cy="134983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8847ACE-14B7-CCBA-EAB2-E4E787B568D1}"/>
              </a:ext>
            </a:extLst>
          </p:cNvPr>
          <p:cNvCxnSpPr>
            <a:cxnSpLocks/>
          </p:cNvCxnSpPr>
          <p:nvPr/>
        </p:nvCxnSpPr>
        <p:spPr>
          <a:xfrm>
            <a:off x="10021824" y="3200400"/>
            <a:ext cx="663593" cy="4132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051C7F0-A66D-2756-898F-801D2E9B2362}"/>
              </a:ext>
            </a:extLst>
          </p:cNvPr>
          <p:cNvSpPr/>
          <p:nvPr/>
        </p:nvSpPr>
        <p:spPr>
          <a:xfrm>
            <a:off x="10419806" y="3785615"/>
            <a:ext cx="1023257" cy="10232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0A56085-0BCB-7891-CE53-B84235E531E0}"/>
              </a:ext>
            </a:extLst>
          </p:cNvPr>
          <p:cNvSpPr/>
          <p:nvPr/>
        </p:nvSpPr>
        <p:spPr>
          <a:xfrm>
            <a:off x="10356669" y="3718124"/>
            <a:ext cx="126274" cy="134983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CBF7137-5FC3-D739-C5BE-63207A4248B6}"/>
              </a:ext>
            </a:extLst>
          </p:cNvPr>
          <p:cNvSpPr/>
          <p:nvPr/>
        </p:nvSpPr>
        <p:spPr>
          <a:xfrm>
            <a:off x="11379926" y="3718124"/>
            <a:ext cx="126274" cy="134983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C4398BF-5D8B-A524-3AE4-1172D4FD0D80}"/>
              </a:ext>
            </a:extLst>
          </p:cNvPr>
          <p:cNvSpPr/>
          <p:nvPr/>
        </p:nvSpPr>
        <p:spPr>
          <a:xfrm>
            <a:off x="11379926" y="4741380"/>
            <a:ext cx="126274" cy="134983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0984F5-0338-85D7-133D-1A14E6B337C0}"/>
              </a:ext>
            </a:extLst>
          </p:cNvPr>
          <p:cNvSpPr/>
          <p:nvPr/>
        </p:nvSpPr>
        <p:spPr>
          <a:xfrm>
            <a:off x="10356669" y="4741380"/>
            <a:ext cx="126274" cy="134983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E051A3-7DDB-9635-278B-545BAC391C0B}"/>
              </a:ext>
            </a:extLst>
          </p:cNvPr>
          <p:cNvSpPr txBox="1"/>
          <p:nvPr/>
        </p:nvSpPr>
        <p:spPr>
          <a:xfrm>
            <a:off x="8921594" y="857858"/>
            <a:ext cx="2200459" cy="120032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err="1">
                <a:latin typeface="Consolas" panose="020B0609020204030204" pitchFamily="49" charset="0"/>
              </a:rPr>
              <a:t>aiMesh</a:t>
            </a:r>
            <a:endParaRPr lang="en-US" b="1" u="sng" dirty="0">
              <a:latin typeface="Consolas" panose="020B0609020204030204" pitchFamily="49" charset="0"/>
            </a:endParaRPr>
          </a:p>
          <a:p>
            <a:pPr algn="ctr"/>
            <a:r>
              <a:rPr lang="en-US" dirty="0" err="1">
                <a:latin typeface="Consolas" panose="020B0609020204030204" pitchFamily="49" charset="0"/>
              </a:rPr>
              <a:t>mVertices</a:t>
            </a:r>
            <a:r>
              <a:rPr lang="en-US" dirty="0">
                <a:latin typeface="Consolas" panose="020B0609020204030204" pitchFamily="49" charset="0"/>
              </a:rPr>
              <a:t>*</a:t>
            </a:r>
          </a:p>
          <a:p>
            <a:pPr algn="ctr"/>
            <a:r>
              <a:rPr lang="en-US" dirty="0" err="1">
                <a:latin typeface="Consolas" panose="020B0609020204030204" pitchFamily="49" charset="0"/>
              </a:rPr>
              <a:t>mTextureCoords</a:t>
            </a:r>
            <a:r>
              <a:rPr lang="en-US" dirty="0">
                <a:latin typeface="Consolas" panose="020B0609020204030204" pitchFamily="49" charset="0"/>
              </a:rPr>
              <a:t>*</a:t>
            </a:r>
          </a:p>
          <a:p>
            <a:pPr algn="ctr"/>
            <a:r>
              <a:rPr lang="en-US" dirty="0" err="1">
                <a:latin typeface="Consolas" panose="020B0609020204030204" pitchFamily="49" charset="0"/>
              </a:rPr>
              <a:t>mFaces</a:t>
            </a:r>
            <a:r>
              <a:rPr lang="en-US" dirty="0">
                <a:latin typeface="Consolas" panose="020B0609020204030204" pitchFamily="49" charset="0"/>
              </a:rPr>
              <a:t>*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D247839-05B6-3933-3C0B-CD4EFC32C1BE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9423644" y="1945057"/>
            <a:ext cx="150124" cy="4553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31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380D-B560-3032-7136-A5DFC1F7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YouTube Sans"/>
              </a:rPr>
              <a:t>Assimp</a:t>
            </a:r>
            <a:r>
              <a:rPr lang="en-US" dirty="0">
                <a:latin typeface="YouTube Sans"/>
              </a:rPr>
              <a:t> – </a:t>
            </a:r>
            <a:r>
              <a:rPr lang="uk-UA" dirty="0">
                <a:latin typeface="YouTube Sans"/>
              </a:rPr>
              <a:t>Об</a:t>
            </a:r>
            <a:r>
              <a:rPr lang="en-CA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єднання Буферів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3A8A7-93BE-3585-4774-9640EAB51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617457" cy="4410891"/>
          </a:xfrm>
        </p:spPr>
        <p:txBody>
          <a:bodyPr>
            <a:normAutofit/>
          </a:bodyPr>
          <a:lstStyle/>
          <a:p>
            <a:r>
              <a:rPr lang="ru-RU" dirty="0">
                <a:latin typeface="YouTube Sans"/>
              </a:rPr>
              <a:t>У assimp у нас є окремий масив вершин та індексів для кожної сітки</a:t>
            </a:r>
            <a:endParaRPr lang="en-US" dirty="0">
              <a:latin typeface="YouTube Sans"/>
            </a:endParaRPr>
          </a:p>
          <a:p>
            <a:r>
              <a:rPr lang="ru-RU" dirty="0">
                <a:latin typeface="YouTube Sans"/>
              </a:rPr>
              <a:t>Ми будемо їх об’єднувати в один масив вершин і один масив індексів для всіх наших сіток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У цей спосіб, менше скачимо у пам</a:t>
            </a:r>
            <a:r>
              <a:rPr lang="en-CA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яті що може приспішити програму </a:t>
            </a:r>
            <a:r>
              <a:rPr lang="en-CA" dirty="0">
                <a:latin typeface="YouTube Sans"/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uk-UA" dirty="0">
                <a:latin typeface="YouTube Sans"/>
                <a:sym typeface="Wingdings" panose="05000000000000000000" pitchFamily="2" charset="2"/>
              </a:rPr>
              <a:t>Також буде простіше писати код для малювання об</a:t>
            </a:r>
            <a:r>
              <a:rPr lang="en-CA" dirty="0">
                <a:latin typeface="YouTube Sans"/>
                <a:sym typeface="Wingdings" panose="05000000000000000000" pitchFamily="2" charset="2"/>
              </a:rPr>
              <a:t>’</a:t>
            </a:r>
            <a:r>
              <a:rPr lang="uk-UA" dirty="0">
                <a:latin typeface="YouTube Sans"/>
                <a:sym typeface="Wingdings" panose="05000000000000000000" pitchFamily="2" charset="2"/>
              </a:rPr>
              <a:t>єкту в </a:t>
            </a:r>
            <a:r>
              <a:rPr lang="en-CA" dirty="0">
                <a:latin typeface="YouTube Sans"/>
                <a:sym typeface="Wingdings" panose="05000000000000000000" pitchFamily="2" charset="2"/>
              </a:rPr>
              <a:t>GPU </a:t>
            </a:r>
            <a:r>
              <a:rPr lang="uk-UA" dirty="0">
                <a:latin typeface="YouTube Sans"/>
                <a:sym typeface="Wingdings" panose="05000000000000000000" pitchFamily="2" charset="2"/>
              </a:rPr>
              <a:t>у пізніші лекції</a:t>
            </a:r>
            <a:endParaRPr lang="en-CA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Кожна сітка зберігатиме зсув у цих масивах замість того, щоб зберігати окремі масиви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405572-988F-00F9-A244-8E3AB843E2A4}"/>
              </a:ext>
            </a:extLst>
          </p:cNvPr>
          <p:cNvSpPr txBox="1"/>
          <p:nvPr/>
        </p:nvSpPr>
        <p:spPr>
          <a:xfrm>
            <a:off x="7643455" y="3642896"/>
            <a:ext cx="2831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DEC775-3CA3-751A-64DB-F297FDB1C36D}"/>
              </a:ext>
            </a:extLst>
          </p:cNvPr>
          <p:cNvSpPr txBox="1"/>
          <p:nvPr/>
        </p:nvSpPr>
        <p:spPr>
          <a:xfrm>
            <a:off x="7926624" y="3642896"/>
            <a:ext cx="2831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58D7EE-65AE-C7D4-77B4-8AEA3D3298BC}"/>
              </a:ext>
            </a:extLst>
          </p:cNvPr>
          <p:cNvSpPr txBox="1"/>
          <p:nvPr/>
        </p:nvSpPr>
        <p:spPr>
          <a:xfrm>
            <a:off x="8209793" y="3642896"/>
            <a:ext cx="2831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574DAE-F89F-7F8F-4E94-5A0C86C90ECD}"/>
              </a:ext>
            </a:extLst>
          </p:cNvPr>
          <p:cNvSpPr txBox="1"/>
          <p:nvPr/>
        </p:nvSpPr>
        <p:spPr>
          <a:xfrm>
            <a:off x="8492962" y="3642896"/>
            <a:ext cx="2831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F77D03-9CD3-C7D5-37C1-8CE1FC6F9EDD}"/>
              </a:ext>
            </a:extLst>
          </p:cNvPr>
          <p:cNvSpPr txBox="1"/>
          <p:nvPr/>
        </p:nvSpPr>
        <p:spPr>
          <a:xfrm>
            <a:off x="8776131" y="3642896"/>
            <a:ext cx="2831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Consolas" panose="020B0609020204030204" pitchFamily="49" charset="0"/>
              </a:rPr>
              <a:t>0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8FE79-0910-F86E-D64E-B54680D0FE20}"/>
              </a:ext>
            </a:extLst>
          </p:cNvPr>
          <p:cNvSpPr txBox="1"/>
          <p:nvPr/>
        </p:nvSpPr>
        <p:spPr>
          <a:xfrm>
            <a:off x="9059300" y="3642896"/>
            <a:ext cx="2831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F80F72-6D93-ECA6-30EF-31E492894D6C}"/>
              </a:ext>
            </a:extLst>
          </p:cNvPr>
          <p:cNvSpPr txBox="1"/>
          <p:nvPr/>
        </p:nvSpPr>
        <p:spPr>
          <a:xfrm>
            <a:off x="6389843" y="3504396"/>
            <a:ext cx="118282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Index Buffer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9244D0-D818-2B7F-361F-E90F9326AD96}"/>
              </a:ext>
            </a:extLst>
          </p:cNvPr>
          <p:cNvSpPr txBox="1"/>
          <p:nvPr/>
        </p:nvSpPr>
        <p:spPr>
          <a:xfrm>
            <a:off x="6389843" y="4257388"/>
            <a:ext cx="118282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Vertex Buffer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7D2E77-EF0F-2221-7EAC-10C5C876AAA2}"/>
              </a:ext>
            </a:extLst>
          </p:cNvPr>
          <p:cNvSpPr txBox="1"/>
          <p:nvPr/>
        </p:nvSpPr>
        <p:spPr>
          <a:xfrm>
            <a:off x="9342469" y="3642896"/>
            <a:ext cx="2831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A12E74-076A-DB1D-0E75-EBC1334B8646}"/>
              </a:ext>
            </a:extLst>
          </p:cNvPr>
          <p:cNvSpPr txBox="1"/>
          <p:nvPr/>
        </p:nvSpPr>
        <p:spPr>
          <a:xfrm>
            <a:off x="9625638" y="3642896"/>
            <a:ext cx="2831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A7D9E3-C0D4-9F76-0BB4-F36C042A93BF}"/>
              </a:ext>
            </a:extLst>
          </p:cNvPr>
          <p:cNvSpPr txBox="1"/>
          <p:nvPr/>
        </p:nvSpPr>
        <p:spPr>
          <a:xfrm>
            <a:off x="9908807" y="3642896"/>
            <a:ext cx="2831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4238A3-E308-8B1A-F5A9-C344C0CDD0C6}"/>
              </a:ext>
            </a:extLst>
          </p:cNvPr>
          <p:cNvSpPr txBox="1"/>
          <p:nvPr/>
        </p:nvSpPr>
        <p:spPr>
          <a:xfrm>
            <a:off x="7643454" y="4395887"/>
            <a:ext cx="4486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v0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A971A6-53AF-2217-D575-90DCC59DB1CD}"/>
              </a:ext>
            </a:extLst>
          </p:cNvPr>
          <p:cNvSpPr txBox="1"/>
          <p:nvPr/>
        </p:nvSpPr>
        <p:spPr>
          <a:xfrm>
            <a:off x="8092101" y="4395887"/>
            <a:ext cx="4486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v1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6AC2E1-FE78-1083-0C4C-61B9D97B473C}"/>
              </a:ext>
            </a:extLst>
          </p:cNvPr>
          <p:cNvSpPr txBox="1"/>
          <p:nvPr/>
        </p:nvSpPr>
        <p:spPr>
          <a:xfrm>
            <a:off x="8540748" y="4395887"/>
            <a:ext cx="4486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v2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BE8F1B-B054-4DD1-134C-E95A3587E26C}"/>
              </a:ext>
            </a:extLst>
          </p:cNvPr>
          <p:cNvSpPr txBox="1"/>
          <p:nvPr/>
        </p:nvSpPr>
        <p:spPr>
          <a:xfrm>
            <a:off x="8989395" y="4395887"/>
            <a:ext cx="4486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v3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B1BCEE-57C5-2434-D1F2-9F8C565693C1}"/>
              </a:ext>
            </a:extLst>
          </p:cNvPr>
          <p:cNvSpPr txBox="1"/>
          <p:nvPr/>
        </p:nvSpPr>
        <p:spPr>
          <a:xfrm>
            <a:off x="10331671" y="4395296"/>
            <a:ext cx="4486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3250E0-F34B-8784-1577-3A45AE03A05C}"/>
              </a:ext>
            </a:extLst>
          </p:cNvPr>
          <p:cNvSpPr txBox="1"/>
          <p:nvPr/>
        </p:nvSpPr>
        <p:spPr>
          <a:xfrm>
            <a:off x="10191976" y="3642896"/>
            <a:ext cx="2831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919D8C-463C-1076-2EB1-FE10970B25F4}"/>
              </a:ext>
            </a:extLst>
          </p:cNvPr>
          <p:cNvSpPr txBox="1"/>
          <p:nvPr/>
        </p:nvSpPr>
        <p:spPr>
          <a:xfrm>
            <a:off x="6474939" y="1854029"/>
            <a:ext cx="2200459" cy="107721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latin typeface="Consolas" panose="020B0609020204030204" pitchFamily="49" charset="0"/>
              </a:rPr>
              <a:t>Mesh</a:t>
            </a:r>
          </a:p>
          <a:p>
            <a:pPr algn="ctr"/>
            <a:r>
              <a:rPr lang="en-US" sz="1600" dirty="0" err="1">
                <a:latin typeface="Consolas" panose="020B0609020204030204" pitchFamily="49" charset="0"/>
              </a:rPr>
              <a:t>IndexOffset</a:t>
            </a:r>
            <a:endParaRPr lang="en-US" sz="1600" dirty="0">
              <a:latin typeface="Consolas" panose="020B0609020204030204" pitchFamily="49" charset="0"/>
            </a:endParaRPr>
          </a:p>
          <a:p>
            <a:pPr algn="ctr"/>
            <a:r>
              <a:rPr lang="en-US" sz="1600" dirty="0" err="1">
                <a:latin typeface="Consolas" panose="020B0609020204030204" pitchFamily="49" charset="0"/>
              </a:rPr>
              <a:t>NumIndices</a:t>
            </a:r>
            <a:endParaRPr lang="en-US" sz="1600" dirty="0">
              <a:latin typeface="Consolas" panose="020B0609020204030204" pitchFamily="49" charset="0"/>
            </a:endParaRPr>
          </a:p>
          <a:p>
            <a:pPr algn="ctr"/>
            <a:r>
              <a:rPr lang="en-US" sz="1600" dirty="0" err="1">
                <a:latin typeface="Consolas" panose="020B0609020204030204" pitchFamily="49" charset="0"/>
              </a:rPr>
              <a:t>VertexOffset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8B4657-866B-12EF-0EE6-45F2A428A339}"/>
              </a:ext>
            </a:extLst>
          </p:cNvPr>
          <p:cNvSpPr txBox="1"/>
          <p:nvPr/>
        </p:nvSpPr>
        <p:spPr>
          <a:xfrm>
            <a:off x="9231442" y="1854029"/>
            <a:ext cx="2200459" cy="107721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latin typeface="Consolas" panose="020B0609020204030204" pitchFamily="49" charset="0"/>
              </a:rPr>
              <a:t>Mesh</a:t>
            </a:r>
          </a:p>
          <a:p>
            <a:pPr algn="ctr"/>
            <a:r>
              <a:rPr lang="en-US" sz="1600" dirty="0" err="1">
                <a:latin typeface="Consolas" panose="020B0609020204030204" pitchFamily="49" charset="0"/>
              </a:rPr>
              <a:t>IndexOffset</a:t>
            </a:r>
            <a:endParaRPr lang="en-US" sz="1600" dirty="0">
              <a:latin typeface="Consolas" panose="020B0609020204030204" pitchFamily="49" charset="0"/>
            </a:endParaRPr>
          </a:p>
          <a:p>
            <a:pPr algn="ctr"/>
            <a:r>
              <a:rPr lang="en-US" sz="1600" dirty="0" err="1">
                <a:latin typeface="Consolas" panose="020B0609020204030204" pitchFamily="49" charset="0"/>
              </a:rPr>
              <a:t>NumIndices</a:t>
            </a:r>
            <a:endParaRPr lang="en-US" sz="1600" dirty="0">
              <a:latin typeface="Consolas" panose="020B0609020204030204" pitchFamily="49" charset="0"/>
            </a:endParaRPr>
          </a:p>
          <a:p>
            <a:pPr algn="ctr"/>
            <a:r>
              <a:rPr lang="en-US" sz="1600" dirty="0" err="1">
                <a:latin typeface="Consolas" panose="020B0609020204030204" pitchFamily="49" charset="0"/>
              </a:rPr>
              <a:t>VertexOffset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E43E9C-F450-2C7F-9611-C21658F86BEE}"/>
              </a:ext>
            </a:extLst>
          </p:cNvPr>
          <p:cNvSpPr txBox="1"/>
          <p:nvPr/>
        </p:nvSpPr>
        <p:spPr>
          <a:xfrm>
            <a:off x="9439767" y="4395887"/>
            <a:ext cx="4486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v4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666135-CE48-9D98-F9B2-C8BA2C73B502}"/>
              </a:ext>
            </a:extLst>
          </p:cNvPr>
          <p:cNvSpPr txBox="1"/>
          <p:nvPr/>
        </p:nvSpPr>
        <p:spPr>
          <a:xfrm>
            <a:off x="9883024" y="4395887"/>
            <a:ext cx="4486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v5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B03180-46AF-C144-2877-E22FE4129933}"/>
              </a:ext>
            </a:extLst>
          </p:cNvPr>
          <p:cNvCxnSpPr>
            <a:cxnSpLocks/>
          </p:cNvCxnSpPr>
          <p:nvPr/>
        </p:nvCxnSpPr>
        <p:spPr>
          <a:xfrm flipH="1">
            <a:off x="6702552" y="2267712"/>
            <a:ext cx="27870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6DDB974-8EB2-413E-6E5A-92627A7A636A}"/>
              </a:ext>
            </a:extLst>
          </p:cNvPr>
          <p:cNvCxnSpPr>
            <a:cxnSpLocks/>
          </p:cNvCxnSpPr>
          <p:nvPr/>
        </p:nvCxnSpPr>
        <p:spPr>
          <a:xfrm flipV="1">
            <a:off x="6702552" y="2246376"/>
            <a:ext cx="0" cy="110715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E19D0A9-61F2-E70A-B82E-FCA2D5712BA4}"/>
              </a:ext>
            </a:extLst>
          </p:cNvPr>
          <p:cNvCxnSpPr>
            <a:cxnSpLocks/>
          </p:cNvCxnSpPr>
          <p:nvPr/>
        </p:nvCxnSpPr>
        <p:spPr>
          <a:xfrm>
            <a:off x="6702552" y="3374866"/>
            <a:ext cx="108248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86951E0-050B-ED64-7659-C1B40780F9A0}"/>
              </a:ext>
            </a:extLst>
          </p:cNvPr>
          <p:cNvCxnSpPr>
            <a:endCxn id="4" idx="0"/>
          </p:cNvCxnSpPr>
          <p:nvPr/>
        </p:nvCxnSpPr>
        <p:spPr>
          <a:xfrm>
            <a:off x="7785039" y="3374866"/>
            <a:ext cx="1" cy="26803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C4264E6-A6AB-F7F4-39E3-092E8F47C11E}"/>
              </a:ext>
            </a:extLst>
          </p:cNvPr>
          <p:cNvCxnSpPr>
            <a:cxnSpLocks/>
          </p:cNvCxnSpPr>
          <p:nvPr/>
        </p:nvCxnSpPr>
        <p:spPr>
          <a:xfrm flipH="1">
            <a:off x="8209793" y="2529840"/>
            <a:ext cx="14158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CAF1DC5-EF34-AA13-6438-01967476A63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351377" y="2529840"/>
            <a:ext cx="1" cy="111305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6A83D9E-05E3-A89F-8439-DB29FE1C0FB0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7867617" y="4765219"/>
            <a:ext cx="161" cy="54744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B3B51C6-6C0A-8731-4D68-9C836B74BE72}"/>
              </a:ext>
            </a:extLst>
          </p:cNvPr>
          <p:cNvCxnSpPr/>
          <p:nvPr/>
        </p:nvCxnSpPr>
        <p:spPr>
          <a:xfrm flipH="1">
            <a:off x="6267923" y="2799953"/>
            <a:ext cx="59141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4732C22-B985-D6AC-062D-D70C91F5E82A}"/>
              </a:ext>
            </a:extLst>
          </p:cNvPr>
          <p:cNvCxnSpPr>
            <a:cxnSpLocks/>
          </p:cNvCxnSpPr>
          <p:nvPr/>
        </p:nvCxnSpPr>
        <p:spPr>
          <a:xfrm flipV="1">
            <a:off x="6267923" y="2799953"/>
            <a:ext cx="0" cy="251271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2FA716D-DDBC-D547-F266-F58840836A74}"/>
              </a:ext>
            </a:extLst>
          </p:cNvPr>
          <p:cNvCxnSpPr>
            <a:cxnSpLocks/>
          </p:cNvCxnSpPr>
          <p:nvPr/>
        </p:nvCxnSpPr>
        <p:spPr>
          <a:xfrm>
            <a:off x="6267923" y="5312664"/>
            <a:ext cx="158847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6107782-C612-9A94-BA5D-F207AB931EF2}"/>
              </a:ext>
            </a:extLst>
          </p:cNvPr>
          <p:cNvCxnSpPr>
            <a:stCxn id="4" idx="2"/>
            <a:endCxn id="22" idx="0"/>
          </p:cNvCxnSpPr>
          <p:nvPr/>
        </p:nvCxnSpPr>
        <p:spPr>
          <a:xfrm>
            <a:off x="7785040" y="4012228"/>
            <a:ext cx="82738" cy="383659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79DC5F2-94CE-CD84-1894-80EDBDC2A8F9}"/>
              </a:ext>
            </a:extLst>
          </p:cNvPr>
          <p:cNvCxnSpPr>
            <a:cxnSpLocks/>
            <a:stCxn id="5" idx="2"/>
            <a:endCxn id="23" idx="0"/>
          </p:cNvCxnSpPr>
          <p:nvPr/>
        </p:nvCxnSpPr>
        <p:spPr>
          <a:xfrm>
            <a:off x="8068209" y="4012228"/>
            <a:ext cx="248216" cy="383659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3DFC16C-A9A6-7948-FD13-BF7685788737}"/>
              </a:ext>
            </a:extLst>
          </p:cNvPr>
          <p:cNvCxnSpPr>
            <a:cxnSpLocks/>
            <a:stCxn id="6" idx="2"/>
            <a:endCxn id="24" idx="0"/>
          </p:cNvCxnSpPr>
          <p:nvPr/>
        </p:nvCxnSpPr>
        <p:spPr>
          <a:xfrm>
            <a:off x="8351378" y="4012228"/>
            <a:ext cx="413694" cy="383659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8A36876-C4F8-3736-ACE7-1038DAAE2C26}"/>
              </a:ext>
            </a:extLst>
          </p:cNvPr>
          <p:cNvCxnSpPr>
            <a:cxnSpLocks/>
          </p:cNvCxnSpPr>
          <p:nvPr/>
        </p:nvCxnSpPr>
        <p:spPr>
          <a:xfrm flipH="1">
            <a:off x="8917715" y="2267712"/>
            <a:ext cx="79902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2C46156-E066-7451-FEBF-52163C9B13FA}"/>
              </a:ext>
            </a:extLst>
          </p:cNvPr>
          <p:cNvCxnSpPr>
            <a:cxnSpLocks/>
          </p:cNvCxnSpPr>
          <p:nvPr/>
        </p:nvCxnSpPr>
        <p:spPr>
          <a:xfrm flipV="1">
            <a:off x="8917715" y="2267712"/>
            <a:ext cx="0" cy="108581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5D36F67-1386-7D78-2261-F3582372FB49}"/>
              </a:ext>
            </a:extLst>
          </p:cNvPr>
          <p:cNvCxnSpPr>
            <a:cxnSpLocks/>
          </p:cNvCxnSpPr>
          <p:nvPr/>
        </p:nvCxnSpPr>
        <p:spPr>
          <a:xfrm flipH="1">
            <a:off x="8634546" y="3353530"/>
            <a:ext cx="28316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ACD5862-D253-2102-2856-8493AB97BA0D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634546" y="3364198"/>
            <a:ext cx="1" cy="27869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32E4211-8248-15B4-7378-9F1B16B483C5}"/>
              </a:ext>
            </a:extLst>
          </p:cNvPr>
          <p:cNvCxnSpPr>
            <a:cxnSpLocks/>
          </p:cNvCxnSpPr>
          <p:nvPr/>
        </p:nvCxnSpPr>
        <p:spPr>
          <a:xfrm flipH="1">
            <a:off x="11064240" y="2798794"/>
            <a:ext cx="52139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B1850AD-FC4C-41DD-E82C-78DB545CA927}"/>
              </a:ext>
            </a:extLst>
          </p:cNvPr>
          <p:cNvCxnSpPr>
            <a:cxnSpLocks/>
          </p:cNvCxnSpPr>
          <p:nvPr/>
        </p:nvCxnSpPr>
        <p:spPr>
          <a:xfrm>
            <a:off x="11585634" y="2798794"/>
            <a:ext cx="0" cy="224014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9F2806E-AC09-8C3B-B07C-6F6A0B9B81B4}"/>
              </a:ext>
            </a:extLst>
          </p:cNvPr>
          <p:cNvCxnSpPr>
            <a:cxnSpLocks/>
          </p:cNvCxnSpPr>
          <p:nvPr/>
        </p:nvCxnSpPr>
        <p:spPr>
          <a:xfrm>
            <a:off x="9200884" y="5038941"/>
            <a:ext cx="238475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219FE1B-7EFC-1731-2F32-2E2E13D48FB8}"/>
              </a:ext>
            </a:extLst>
          </p:cNvPr>
          <p:cNvCxnSpPr>
            <a:cxnSpLocks/>
            <a:endCxn id="25" idx="2"/>
          </p:cNvCxnSpPr>
          <p:nvPr/>
        </p:nvCxnSpPr>
        <p:spPr>
          <a:xfrm flipH="1" flipV="1">
            <a:off x="9213719" y="4765219"/>
            <a:ext cx="5292" cy="27372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6AFA6626-7136-09B7-ED25-F546CFFA6557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9200885" y="2529840"/>
            <a:ext cx="17494" cy="111305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7BE154F-28A4-E0A4-1B03-D28E61471E09}"/>
              </a:ext>
            </a:extLst>
          </p:cNvPr>
          <p:cNvCxnSpPr>
            <a:cxnSpLocks/>
          </p:cNvCxnSpPr>
          <p:nvPr/>
        </p:nvCxnSpPr>
        <p:spPr>
          <a:xfrm flipH="1">
            <a:off x="9200884" y="2529840"/>
            <a:ext cx="515859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ABD75126-2ADF-CAF2-2250-71F1BAA1FEBF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>
            <a:off x="8634547" y="4012228"/>
            <a:ext cx="1029544" cy="383659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33E313D9-A56C-0D75-23CD-814BB49BDB26}"/>
              </a:ext>
            </a:extLst>
          </p:cNvPr>
          <p:cNvCxnSpPr>
            <a:cxnSpLocks/>
            <a:stCxn id="8" idx="2"/>
            <a:endCxn id="25" idx="0"/>
          </p:cNvCxnSpPr>
          <p:nvPr/>
        </p:nvCxnSpPr>
        <p:spPr>
          <a:xfrm>
            <a:off x="8917716" y="4012228"/>
            <a:ext cx="296003" cy="383659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44653BC9-CE57-588D-D1BA-05CE78C9F06A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9200885" y="4012228"/>
            <a:ext cx="906463" cy="383659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23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12168</TotalTime>
  <Words>1235</Words>
  <Application>Microsoft Office PowerPoint</Application>
  <PresentationFormat>Widescreen</PresentationFormat>
  <Paragraphs>201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Cambria Math</vt:lpstr>
      <vt:lpstr>Century Schoolbook</vt:lpstr>
      <vt:lpstr>Consolas</vt:lpstr>
      <vt:lpstr>Wingdings 2</vt:lpstr>
      <vt:lpstr>YouTube Sans</vt:lpstr>
      <vt:lpstr>View</vt:lpstr>
      <vt:lpstr>Навантаження Моделів</vt:lpstr>
      <vt:lpstr>Додавання Мистецтво</vt:lpstr>
      <vt:lpstr>3D Формат Файлу</vt:lpstr>
      <vt:lpstr>3D Формат Файлу</vt:lpstr>
      <vt:lpstr>Assimp</vt:lpstr>
      <vt:lpstr>Assimp</vt:lpstr>
      <vt:lpstr>Assimp</vt:lpstr>
      <vt:lpstr>Assimp – Індекси </vt:lpstr>
      <vt:lpstr>Assimp – Об’єднання Буферів</vt:lpstr>
      <vt:lpstr>Queue Live Coding</vt:lpstr>
      <vt:lpstr>Assimp – Матеріали</vt:lpstr>
      <vt:lpstr>Assimp – Матеріали</vt:lpstr>
      <vt:lpstr>Assimp – Матеріали</vt:lpstr>
      <vt:lpstr>STB – Навантаження Текстур</vt:lpstr>
      <vt:lpstr>STB – Навантаження Текстур</vt:lpstr>
      <vt:lpstr>Queue Live Coding</vt:lpstr>
      <vt:lpstr>Точність обчислення глибини</vt:lpstr>
      <vt:lpstr>Точність обчислення глибини</vt:lpstr>
      <vt:lpstr>Точність обчислення глибини</vt:lpstr>
      <vt:lpstr>Queue Live Coding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Rasterization</dc:title>
  <dc:creator>Szlachtycz, Ihor</dc:creator>
  <cp:lastModifiedBy>Michael Smith</cp:lastModifiedBy>
  <cp:revision>28</cp:revision>
  <dcterms:created xsi:type="dcterms:W3CDTF">2022-06-14T01:17:22Z</dcterms:created>
  <dcterms:modified xsi:type="dcterms:W3CDTF">2023-07-03T20:28:09Z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Theme:8</vt:lpwstr>
  </property>
  <property fmtid="{D5CDD505-2E9C-101B-9397-08002B2CF9AE}" pid="3" name="ClassificationContentMarkingHeaderText">
    <vt:lpwstr>[AMD Official Use Only - General]</vt:lpwstr>
  </property>
  <property fmtid="{D5CDD505-2E9C-101B-9397-08002B2CF9AE}" pid="4" name="MSIP_Label_64e4cbe8-b4f6-45dc-bcba-6123dfd2d8bf_Enabled">
    <vt:lpwstr>true</vt:lpwstr>
  </property>
  <property fmtid="{D5CDD505-2E9C-101B-9397-08002B2CF9AE}" pid="5" name="MSIP_Label_64e4cbe8-b4f6-45dc-bcba-6123dfd2d8bf_SetDate">
    <vt:lpwstr>2022-06-14T01:17:30Z</vt:lpwstr>
  </property>
  <property fmtid="{D5CDD505-2E9C-101B-9397-08002B2CF9AE}" pid="6" name="MSIP_Label_64e4cbe8-b4f6-45dc-bcba-6123dfd2d8bf_Method">
    <vt:lpwstr>Privileged</vt:lpwstr>
  </property>
  <property fmtid="{D5CDD505-2E9C-101B-9397-08002B2CF9AE}" pid="7" name="MSIP_Label_64e4cbe8-b4f6-45dc-bcba-6123dfd2d8bf_Name">
    <vt:lpwstr>Non-Business-AIP 2.0</vt:lpwstr>
  </property>
  <property fmtid="{D5CDD505-2E9C-101B-9397-08002B2CF9AE}" pid="8" name="MSIP_Label_64e4cbe8-b4f6-45dc-bcba-6123dfd2d8bf_SiteId">
    <vt:lpwstr>3dd8961f-e488-4e60-8e11-a82d994e183d</vt:lpwstr>
  </property>
  <property fmtid="{D5CDD505-2E9C-101B-9397-08002B2CF9AE}" pid="9" name="MSIP_Label_64e4cbe8-b4f6-45dc-bcba-6123dfd2d8bf_ActionId">
    <vt:lpwstr>97fa61d7-6a96-46c5-9141-9f5f080051d6</vt:lpwstr>
  </property>
  <property fmtid="{D5CDD505-2E9C-101B-9397-08002B2CF9AE}" pid="10" name="MSIP_Label_64e4cbe8-b4f6-45dc-bcba-6123dfd2d8bf_ContentBits">
    <vt:lpwstr>0</vt:lpwstr>
  </property>
</Properties>
</file>